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7" r:id="rId7"/>
    <p:sldId id="268" r:id="rId8"/>
    <p:sldId id="269" r:id="rId9"/>
    <p:sldId id="270" r:id="rId10"/>
    <p:sldId id="271" r:id="rId11"/>
    <p:sldId id="263" r:id="rId12"/>
    <p:sldId id="273" r:id="rId13"/>
    <p:sldId id="274" r:id="rId14"/>
    <p:sldId id="275" r:id="rId15"/>
    <p:sldId id="276" r:id="rId16"/>
    <p:sldId id="277" r:id="rId17"/>
    <p:sldId id="278" r:id="rId18"/>
    <p:sldId id="280" r:id="rId19"/>
    <p:sldId id="279" r:id="rId20"/>
    <p:sldId id="281" r:id="rId21"/>
    <p:sldId id="282" r:id="rId22"/>
  </p:sldIdLst>
  <p:sldSz cx="9144000" cy="6858000" type="screen4x3"/>
  <p:notesSz cx="9144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554" y="96"/>
      </p:cViewPr>
      <p:guideLst>
        <p:guide orient="horz" pos="2902"/>
        <p:guide pos="217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3505200" cy="6858000"/>
          </a:xfrm>
          <a:prstGeom prst="rect">
            <a:avLst/>
          </a:prstGeom>
          <a:blipFill>
            <a:blip r:embed="rId2" cstate="print"/>
            <a:stretch>
              <a:fillRect/>
            </a:stretch>
          </a:blipFill>
        </p:spPr>
        <p:txBody>
          <a:bodyPr wrap="square" lIns="0" tIns="0" rIns="0" bIns="0" rtlCol="0"/>
          <a:lstStyle/>
          <a:p/>
        </p:txBody>
      </p:sp>
      <p:sp>
        <p:nvSpPr>
          <p:cNvPr id="17" name="bg object 17"/>
          <p:cNvSpPr/>
          <p:nvPr/>
        </p:nvSpPr>
        <p:spPr>
          <a:xfrm>
            <a:off x="1716151" y="1690624"/>
            <a:ext cx="7428230" cy="2533650"/>
          </a:xfrm>
          <a:custGeom>
            <a:avLst/>
            <a:gdLst/>
            <a:ahLst/>
            <a:cxnLst/>
            <a:rect l="l" t="t" r="r" b="b"/>
            <a:pathLst>
              <a:path w="7428230" h="2533650">
                <a:moveTo>
                  <a:pt x="7427976" y="0"/>
                </a:moveTo>
                <a:lnTo>
                  <a:pt x="0" y="0"/>
                </a:lnTo>
                <a:lnTo>
                  <a:pt x="0" y="2533650"/>
                </a:lnTo>
                <a:lnTo>
                  <a:pt x="7427976" y="2533650"/>
                </a:lnTo>
                <a:lnTo>
                  <a:pt x="7427976" y="0"/>
                </a:lnTo>
                <a:close/>
              </a:path>
            </a:pathLst>
          </a:custGeom>
          <a:solidFill>
            <a:srgbClr val="093961"/>
          </a:solidFill>
        </p:spPr>
        <p:txBody>
          <a:bodyPr wrap="square" lIns="0" tIns="0" rIns="0" bIns="0" rtlCol="0"/>
          <a:lstStyle/>
          <a:p/>
        </p:txBody>
      </p:sp>
      <p:sp>
        <p:nvSpPr>
          <p:cNvPr id="18" name="bg object 18"/>
          <p:cNvSpPr/>
          <p:nvPr/>
        </p:nvSpPr>
        <p:spPr>
          <a:xfrm>
            <a:off x="573087" y="3592448"/>
            <a:ext cx="568325" cy="631825"/>
          </a:xfrm>
          <a:custGeom>
            <a:avLst/>
            <a:gdLst/>
            <a:ahLst/>
            <a:cxnLst/>
            <a:rect l="l" t="t" r="r" b="b"/>
            <a:pathLst>
              <a:path w="568325" h="631825">
                <a:moveTo>
                  <a:pt x="0" y="631825"/>
                </a:moveTo>
                <a:lnTo>
                  <a:pt x="568325" y="631825"/>
                </a:lnTo>
                <a:lnTo>
                  <a:pt x="568325" y="0"/>
                </a:lnTo>
                <a:lnTo>
                  <a:pt x="0" y="0"/>
                </a:lnTo>
                <a:lnTo>
                  <a:pt x="0" y="631825"/>
                </a:lnTo>
                <a:close/>
              </a:path>
            </a:pathLst>
          </a:custGeom>
          <a:solidFill>
            <a:srgbClr val="9FCFF6"/>
          </a:solidFill>
        </p:spPr>
        <p:txBody>
          <a:bodyPr wrap="square" lIns="0" tIns="0" rIns="0" bIns="0" rtlCol="0"/>
          <a:lstStyle/>
          <a:p/>
        </p:txBody>
      </p:sp>
      <p:sp>
        <p:nvSpPr>
          <p:cNvPr id="19" name="bg object 19"/>
          <p:cNvSpPr/>
          <p:nvPr/>
        </p:nvSpPr>
        <p:spPr>
          <a:xfrm>
            <a:off x="1716151" y="1066799"/>
            <a:ext cx="1151255" cy="1257935"/>
          </a:xfrm>
          <a:custGeom>
            <a:avLst/>
            <a:gdLst/>
            <a:ahLst/>
            <a:cxnLst/>
            <a:rect l="l" t="t" r="r" b="b"/>
            <a:pathLst>
              <a:path w="1151255" h="1257935">
                <a:moveTo>
                  <a:pt x="565150" y="623887"/>
                </a:moveTo>
                <a:lnTo>
                  <a:pt x="0" y="623887"/>
                </a:lnTo>
                <a:lnTo>
                  <a:pt x="0" y="1257363"/>
                </a:lnTo>
                <a:lnTo>
                  <a:pt x="565150" y="1257363"/>
                </a:lnTo>
                <a:lnTo>
                  <a:pt x="565150" y="623887"/>
                </a:lnTo>
                <a:close/>
              </a:path>
              <a:path w="1151255" h="1257935">
                <a:moveTo>
                  <a:pt x="1150937" y="0"/>
                </a:moveTo>
                <a:lnTo>
                  <a:pt x="565150" y="0"/>
                </a:lnTo>
                <a:lnTo>
                  <a:pt x="565150" y="623887"/>
                </a:lnTo>
                <a:lnTo>
                  <a:pt x="1150937" y="623887"/>
                </a:lnTo>
                <a:lnTo>
                  <a:pt x="1150937" y="0"/>
                </a:lnTo>
                <a:close/>
              </a:path>
            </a:pathLst>
          </a:custGeom>
          <a:solidFill>
            <a:srgbClr val="CEE6F9"/>
          </a:solidFill>
        </p:spPr>
        <p:txBody>
          <a:bodyPr wrap="square" lIns="0" tIns="0" rIns="0" bIns="0" rtlCol="0"/>
          <a:lstStyle/>
          <a:p/>
        </p:txBody>
      </p:sp>
      <p:sp>
        <p:nvSpPr>
          <p:cNvPr id="20" name="bg object 20"/>
          <p:cNvSpPr/>
          <p:nvPr/>
        </p:nvSpPr>
        <p:spPr>
          <a:xfrm>
            <a:off x="1141412" y="3592448"/>
            <a:ext cx="584200" cy="631825"/>
          </a:xfrm>
          <a:custGeom>
            <a:avLst/>
            <a:gdLst/>
            <a:ahLst/>
            <a:cxnLst/>
            <a:rect l="l" t="t" r="r" b="b"/>
            <a:pathLst>
              <a:path w="584200" h="631825">
                <a:moveTo>
                  <a:pt x="0" y="631825"/>
                </a:moveTo>
                <a:lnTo>
                  <a:pt x="584200" y="631825"/>
                </a:lnTo>
                <a:lnTo>
                  <a:pt x="584200" y="0"/>
                </a:lnTo>
                <a:lnTo>
                  <a:pt x="0" y="0"/>
                </a:lnTo>
                <a:lnTo>
                  <a:pt x="0" y="631825"/>
                </a:lnTo>
                <a:close/>
              </a:path>
            </a:pathLst>
          </a:custGeom>
          <a:solidFill>
            <a:srgbClr val="093961"/>
          </a:solidFill>
        </p:spPr>
        <p:txBody>
          <a:bodyPr wrap="square" lIns="0" tIns="0" rIns="0" bIns="0" rtlCol="0"/>
          <a:lstStyle/>
          <a:p/>
        </p:txBody>
      </p:sp>
      <p:sp>
        <p:nvSpPr>
          <p:cNvPr id="21" name="bg object 21"/>
          <p:cNvSpPr/>
          <p:nvPr/>
        </p:nvSpPr>
        <p:spPr>
          <a:xfrm>
            <a:off x="2281301" y="1690687"/>
            <a:ext cx="586105" cy="643255"/>
          </a:xfrm>
          <a:custGeom>
            <a:avLst/>
            <a:gdLst/>
            <a:ahLst/>
            <a:cxnLst/>
            <a:rect l="l" t="t" r="r" b="b"/>
            <a:pathLst>
              <a:path w="586105" h="643255">
                <a:moveTo>
                  <a:pt x="585787" y="0"/>
                </a:moveTo>
                <a:lnTo>
                  <a:pt x="0" y="0"/>
                </a:lnTo>
                <a:lnTo>
                  <a:pt x="0" y="642937"/>
                </a:lnTo>
                <a:lnTo>
                  <a:pt x="585787" y="642937"/>
                </a:lnTo>
                <a:lnTo>
                  <a:pt x="585787" y="0"/>
                </a:lnTo>
                <a:close/>
              </a:path>
            </a:pathLst>
          </a:custGeom>
          <a:solidFill>
            <a:srgbClr val="9FCFF6"/>
          </a:solidFill>
        </p:spPr>
        <p:txBody>
          <a:bodyPr wrap="square" lIns="0" tIns="0" rIns="0" bIns="0" rtlCol="0"/>
          <a:lstStyle/>
          <a:p/>
        </p:txBody>
      </p:sp>
      <p:sp>
        <p:nvSpPr>
          <p:cNvPr id="22" name="bg object 22"/>
          <p:cNvSpPr/>
          <p:nvPr/>
        </p:nvSpPr>
        <p:spPr>
          <a:xfrm>
            <a:off x="1141412" y="2324163"/>
            <a:ext cx="575310" cy="624205"/>
          </a:xfrm>
          <a:custGeom>
            <a:avLst/>
            <a:gdLst/>
            <a:ahLst/>
            <a:cxnLst/>
            <a:rect l="l" t="t" r="r" b="b"/>
            <a:pathLst>
              <a:path w="575310" h="624205">
                <a:moveTo>
                  <a:pt x="0" y="623760"/>
                </a:moveTo>
                <a:lnTo>
                  <a:pt x="574738" y="623760"/>
                </a:lnTo>
                <a:lnTo>
                  <a:pt x="574738" y="0"/>
                </a:lnTo>
                <a:lnTo>
                  <a:pt x="0" y="0"/>
                </a:lnTo>
                <a:lnTo>
                  <a:pt x="0" y="623760"/>
                </a:lnTo>
                <a:close/>
              </a:path>
            </a:pathLst>
          </a:custGeom>
          <a:solidFill>
            <a:srgbClr val="CEE6F9"/>
          </a:solidFill>
        </p:spPr>
        <p:txBody>
          <a:bodyPr wrap="square" lIns="0" tIns="0" rIns="0" bIns="0" rtlCol="0"/>
          <a:lstStyle/>
          <a:p/>
        </p:txBody>
      </p:sp>
      <p:sp>
        <p:nvSpPr>
          <p:cNvPr id="23" name="bg object 23"/>
          <p:cNvSpPr/>
          <p:nvPr/>
        </p:nvSpPr>
        <p:spPr>
          <a:xfrm>
            <a:off x="0" y="2324163"/>
            <a:ext cx="582930" cy="633730"/>
          </a:xfrm>
          <a:custGeom>
            <a:avLst/>
            <a:gdLst/>
            <a:ahLst/>
            <a:cxnLst/>
            <a:rect l="l" t="t" r="r" b="b"/>
            <a:pathLst>
              <a:path w="582930" h="633730">
                <a:moveTo>
                  <a:pt x="582612" y="0"/>
                </a:moveTo>
                <a:lnTo>
                  <a:pt x="0" y="0"/>
                </a:lnTo>
                <a:lnTo>
                  <a:pt x="0" y="623760"/>
                </a:lnTo>
                <a:lnTo>
                  <a:pt x="0" y="633412"/>
                </a:lnTo>
                <a:lnTo>
                  <a:pt x="582612" y="633412"/>
                </a:lnTo>
                <a:lnTo>
                  <a:pt x="582612" y="623760"/>
                </a:lnTo>
                <a:lnTo>
                  <a:pt x="582612" y="0"/>
                </a:lnTo>
                <a:close/>
              </a:path>
            </a:pathLst>
          </a:custGeom>
          <a:solidFill>
            <a:srgbClr val="093961"/>
          </a:solidFill>
        </p:spPr>
        <p:txBody>
          <a:bodyPr wrap="square" lIns="0" tIns="0" rIns="0" bIns="0" rtlCol="0"/>
          <a:lstStyle/>
          <a:p/>
        </p:txBody>
      </p:sp>
      <p:sp>
        <p:nvSpPr>
          <p:cNvPr id="24" name="bg object 24"/>
          <p:cNvSpPr/>
          <p:nvPr/>
        </p:nvSpPr>
        <p:spPr>
          <a:xfrm>
            <a:off x="1716151" y="2324163"/>
            <a:ext cx="574675" cy="633730"/>
          </a:xfrm>
          <a:custGeom>
            <a:avLst/>
            <a:gdLst/>
            <a:ahLst/>
            <a:cxnLst/>
            <a:rect l="l" t="t" r="r" b="b"/>
            <a:pathLst>
              <a:path w="574675" h="633730">
                <a:moveTo>
                  <a:pt x="574675" y="0"/>
                </a:moveTo>
                <a:lnTo>
                  <a:pt x="0" y="0"/>
                </a:lnTo>
                <a:lnTo>
                  <a:pt x="0" y="633412"/>
                </a:lnTo>
                <a:lnTo>
                  <a:pt x="574675" y="633412"/>
                </a:lnTo>
                <a:lnTo>
                  <a:pt x="574675" y="0"/>
                </a:lnTo>
                <a:close/>
              </a:path>
            </a:pathLst>
          </a:custGeom>
          <a:solidFill>
            <a:srgbClr val="9FCFF6"/>
          </a:solidFill>
        </p:spPr>
        <p:txBody>
          <a:bodyPr wrap="square" lIns="0" tIns="0" rIns="0" bIns="0" rtlCol="0"/>
          <a:lstStyle/>
          <a:p/>
        </p:txBody>
      </p:sp>
      <p:sp>
        <p:nvSpPr>
          <p:cNvPr id="25" name="bg object 25"/>
          <p:cNvSpPr/>
          <p:nvPr/>
        </p:nvSpPr>
        <p:spPr>
          <a:xfrm>
            <a:off x="573087" y="2947924"/>
            <a:ext cx="568325" cy="644525"/>
          </a:xfrm>
          <a:custGeom>
            <a:avLst/>
            <a:gdLst/>
            <a:ahLst/>
            <a:cxnLst/>
            <a:rect l="l" t="t" r="r" b="b"/>
            <a:pathLst>
              <a:path w="568325" h="644525">
                <a:moveTo>
                  <a:pt x="0" y="644525"/>
                </a:moveTo>
                <a:lnTo>
                  <a:pt x="568325" y="644525"/>
                </a:lnTo>
                <a:lnTo>
                  <a:pt x="568325" y="0"/>
                </a:lnTo>
                <a:lnTo>
                  <a:pt x="0" y="0"/>
                </a:lnTo>
                <a:lnTo>
                  <a:pt x="0" y="644525"/>
                </a:lnTo>
                <a:close/>
              </a:path>
            </a:pathLst>
          </a:custGeom>
          <a:solidFill>
            <a:srgbClr val="CEE6F9"/>
          </a:solidFill>
        </p:spPr>
        <p:txBody>
          <a:bodyPr wrap="square" lIns="0" tIns="0" rIns="0" bIns="0" rtlCol="0"/>
          <a:lstStyle/>
          <a:p/>
        </p:txBody>
      </p:sp>
      <p:sp>
        <p:nvSpPr>
          <p:cNvPr id="26" name="bg object 26"/>
          <p:cNvSpPr/>
          <p:nvPr/>
        </p:nvSpPr>
        <p:spPr>
          <a:xfrm>
            <a:off x="1141412" y="2947924"/>
            <a:ext cx="584200" cy="644525"/>
          </a:xfrm>
          <a:custGeom>
            <a:avLst/>
            <a:gdLst/>
            <a:ahLst/>
            <a:cxnLst/>
            <a:rect l="l" t="t" r="r" b="b"/>
            <a:pathLst>
              <a:path w="584200" h="644525">
                <a:moveTo>
                  <a:pt x="584200" y="0"/>
                </a:moveTo>
                <a:lnTo>
                  <a:pt x="0" y="0"/>
                </a:lnTo>
                <a:lnTo>
                  <a:pt x="0" y="644525"/>
                </a:lnTo>
                <a:lnTo>
                  <a:pt x="584200" y="644525"/>
                </a:lnTo>
                <a:lnTo>
                  <a:pt x="584200" y="0"/>
                </a:lnTo>
                <a:close/>
              </a:path>
            </a:pathLst>
          </a:custGeom>
          <a:solidFill>
            <a:srgbClr val="9FCFF6"/>
          </a:solidFill>
        </p:spPr>
        <p:txBody>
          <a:bodyPr wrap="square" lIns="0" tIns="0" rIns="0" bIns="0" rtlCol="0"/>
          <a:lstStyle/>
          <a:p/>
        </p:txBody>
      </p:sp>
      <p:sp>
        <p:nvSpPr>
          <p:cNvPr id="2" name="Holder 2"/>
          <p:cNvSpPr>
            <a:spLocks noGrp="1"/>
          </p:cNvSpPr>
          <p:nvPr>
            <p:ph type="ctrTitle"/>
          </p:nvPr>
        </p:nvSpPr>
        <p:spPr>
          <a:xfrm>
            <a:off x="1018540" y="2522347"/>
            <a:ext cx="7106919" cy="788035"/>
          </a:xfrm>
          <a:prstGeom prst="rect">
            <a:avLst/>
          </a:prstGeom>
        </p:spPr>
        <p:txBody>
          <a:bodyPr wrap="square" lIns="0" tIns="0" rIns="0" bIns="0">
            <a:spAutoFit/>
          </a:bodyPr>
          <a:lstStyle>
            <a:lvl1pPr>
              <a:defRPr sz="5000" b="0" i="0">
                <a:solidFill>
                  <a:schemeClr val="bg1"/>
                </a:solidFill>
                <a:latin typeface="Arial" panose="020B0604020202020204"/>
                <a:cs typeface="Arial" panose="020B0604020202020204"/>
              </a:defRPr>
            </a:lvl1pPr>
          </a:lstStyle>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85750" cy="533400"/>
          </a:xfrm>
          <a:prstGeom prst="rect">
            <a:avLst/>
          </a:prstGeom>
          <a:blipFill>
            <a:blip r:embed="rId2" cstate="print"/>
            <a:stretch>
              <a:fillRect/>
            </a:stretch>
          </a:blipFill>
        </p:spPr>
        <p:txBody>
          <a:bodyPr wrap="square" lIns="0" tIns="0" rIns="0" bIns="0" rtlCol="0"/>
          <a:lstStyle/>
          <a:p/>
        </p:txBody>
      </p:sp>
      <p:sp>
        <p:nvSpPr>
          <p:cNvPr id="17" name="bg object 17"/>
          <p:cNvSpPr/>
          <p:nvPr/>
        </p:nvSpPr>
        <p:spPr>
          <a:xfrm>
            <a:off x="412750" y="134937"/>
            <a:ext cx="8731250" cy="274637"/>
          </a:xfrm>
          <a:prstGeom prst="rect">
            <a:avLst/>
          </a:prstGeom>
          <a:blipFill>
            <a:blip r:embed="rId3" cstate="print"/>
            <a:stretch>
              <a:fillRect/>
            </a:stretch>
          </a:blipFill>
        </p:spPr>
        <p:txBody>
          <a:bodyPr wrap="square" lIns="0" tIns="0" rIns="0" bIns="0" rtlCol="0"/>
          <a:lstStyle/>
          <a:p/>
        </p:txBody>
      </p:sp>
      <p:sp>
        <p:nvSpPr>
          <p:cNvPr id="18" name="bg object 18"/>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19" name="bg object 19"/>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20" name="bg object 20"/>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21" name="bg object 21"/>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22" name="bg object 22"/>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44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85750" cy="533400"/>
          </a:xfrm>
          <a:prstGeom prst="rect">
            <a:avLst/>
          </a:prstGeom>
          <a:blipFill>
            <a:blip r:embed="rId2" cstate="print"/>
            <a:stretch>
              <a:fillRect/>
            </a:stretch>
          </a:blipFill>
        </p:spPr>
        <p:txBody>
          <a:bodyPr wrap="square" lIns="0" tIns="0" rIns="0" bIns="0" rtlCol="0"/>
          <a:lstStyle/>
          <a:p/>
        </p:txBody>
      </p:sp>
      <p:sp>
        <p:nvSpPr>
          <p:cNvPr id="17" name="bg object 17"/>
          <p:cNvSpPr/>
          <p:nvPr/>
        </p:nvSpPr>
        <p:spPr>
          <a:xfrm>
            <a:off x="412750" y="134937"/>
            <a:ext cx="8731250" cy="274637"/>
          </a:xfrm>
          <a:prstGeom prst="rect">
            <a:avLst/>
          </a:prstGeom>
          <a:blipFill>
            <a:blip r:embed="rId3" cstate="print"/>
            <a:stretch>
              <a:fillRect/>
            </a:stretch>
          </a:blipFill>
        </p:spPr>
        <p:txBody>
          <a:bodyPr wrap="square" lIns="0" tIns="0" rIns="0" bIns="0" rtlCol="0"/>
          <a:lstStyle/>
          <a:p/>
        </p:txBody>
      </p:sp>
      <p:sp>
        <p:nvSpPr>
          <p:cNvPr id="18" name="bg object 18"/>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19" name="bg object 19"/>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20" name="bg object 20"/>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21" name="bg object 21"/>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22" name="bg object 22"/>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4400" b="0" i="0">
                <a:solidFill>
                  <a:schemeClr val="tx1"/>
                </a:solidFill>
                <a:latin typeface="Arial" panose="020B0604020202020204"/>
                <a:cs typeface="Arial"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35940" y="780033"/>
            <a:ext cx="8072119" cy="696594"/>
          </a:xfrm>
          <a:prstGeom prst="rect">
            <a:avLst/>
          </a:prstGeom>
        </p:spPr>
        <p:txBody>
          <a:bodyPr wrap="square" lIns="0" tIns="0" rIns="0" bIns="0">
            <a:spAutoFit/>
          </a:bodyPr>
          <a:lstStyle>
            <a:lvl1pPr>
              <a:defRPr sz="44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25.png"/><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9.png"/><Relationship Id="rId4" Type="http://schemas.openxmlformats.org/officeDocument/2006/relationships/image" Target="../media/image25.png"/><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2044700">
              <a:lnSpc>
                <a:spcPct val="100000"/>
              </a:lnSpc>
              <a:spcBef>
                <a:spcPts val="105"/>
              </a:spcBef>
            </a:pPr>
            <a:r>
              <a:rPr dirty="0"/>
              <a:t>Hotel</a:t>
            </a:r>
            <a:r>
              <a:rPr spc="-90" dirty="0"/>
              <a:t> </a:t>
            </a:r>
            <a:r>
              <a:rPr dirty="0"/>
              <a:t>Reservation</a:t>
            </a:r>
            <a:endParaRPr dirty="0"/>
          </a:p>
        </p:txBody>
      </p:sp>
      <p:sp>
        <p:nvSpPr>
          <p:cNvPr id="3" name="object 3"/>
          <p:cNvSpPr txBox="1"/>
          <p:nvPr/>
        </p:nvSpPr>
        <p:spPr>
          <a:xfrm>
            <a:off x="3051175" y="4290440"/>
            <a:ext cx="3907790" cy="543560"/>
          </a:xfrm>
          <a:prstGeom prst="rect">
            <a:avLst/>
          </a:prstGeom>
        </p:spPr>
        <p:txBody>
          <a:bodyPr vert="horz" wrap="square" lIns="0" tIns="12065" rIns="0" bIns="0" rtlCol="0">
            <a:spAutoFit/>
          </a:bodyPr>
          <a:lstStyle/>
          <a:p>
            <a:pPr marL="12700">
              <a:lnSpc>
                <a:spcPct val="100000"/>
              </a:lnSpc>
              <a:spcBef>
                <a:spcPts val="95"/>
              </a:spcBef>
            </a:pPr>
            <a:r>
              <a:rPr sz="3400" spc="-5" dirty="0">
                <a:latin typeface="Arial" panose="020B0604020202020204"/>
                <a:cs typeface="Arial" panose="020B0604020202020204"/>
              </a:rPr>
              <a:t>Project</a:t>
            </a:r>
            <a:r>
              <a:rPr sz="3400" spc="-60" dirty="0">
                <a:latin typeface="Arial" panose="020B0604020202020204"/>
                <a:cs typeface="Arial" panose="020B0604020202020204"/>
              </a:rPr>
              <a:t> </a:t>
            </a:r>
            <a:r>
              <a:rPr sz="3400" spc="-5" dirty="0">
                <a:latin typeface="Arial" panose="020B0604020202020204"/>
                <a:cs typeface="Arial" panose="020B0604020202020204"/>
              </a:rPr>
              <a:t>Presentation</a:t>
            </a:r>
            <a:endParaRPr sz="3400">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85800"/>
            <a:ext cx="7922260" cy="696595"/>
          </a:xfrm>
          <a:prstGeom prst="rect">
            <a:avLst/>
          </a:prstGeom>
        </p:spPr>
        <p:txBody>
          <a:bodyPr vert="horz" wrap="square" lIns="0" tIns="13335" rIns="0" bIns="0" rtlCol="0">
            <a:spAutoFit/>
          </a:bodyPr>
          <a:lstStyle/>
          <a:p>
            <a:pPr marL="12700" algn="ctr">
              <a:lnSpc>
                <a:spcPct val="100000"/>
              </a:lnSpc>
              <a:spcBef>
                <a:spcPts val="105"/>
              </a:spcBef>
            </a:pPr>
            <a:r>
              <a:rPr dirty="0"/>
              <a:t>Bac</a:t>
            </a:r>
            <a:r>
              <a:rPr spc="5" dirty="0"/>
              <a:t>k</a:t>
            </a:r>
            <a:r>
              <a:rPr dirty="0"/>
              <a:t>en</a:t>
            </a:r>
            <a:r>
              <a:rPr spc="5" dirty="0"/>
              <a:t>d</a:t>
            </a:r>
            <a:r>
              <a:rPr spc="-5" dirty="0"/>
              <a:t>-end</a:t>
            </a:r>
            <a:endParaRPr spc="-5" dirty="0"/>
          </a:p>
        </p:txBody>
      </p:sp>
      <p:sp>
        <p:nvSpPr>
          <p:cNvPr id="3" name="object 3"/>
          <p:cNvSpPr txBox="1"/>
          <p:nvPr/>
        </p:nvSpPr>
        <p:spPr>
          <a:xfrm>
            <a:off x="535940" y="1828800"/>
            <a:ext cx="7922260" cy="3142527"/>
          </a:xfrm>
          <a:prstGeom prst="rect">
            <a:avLst/>
          </a:prstGeom>
        </p:spPr>
        <p:txBody>
          <a:bodyPr vert="horz" wrap="square" lIns="0" tIns="13335" rIns="0" bIns="0" rtlCol="0">
            <a:spAutoFit/>
          </a:bodyPr>
          <a:lstStyle/>
          <a:p>
            <a:pPr marL="12700">
              <a:lnSpc>
                <a:spcPct val="100000"/>
              </a:lnSpc>
              <a:spcBef>
                <a:spcPts val="105"/>
              </a:spcBef>
              <a:buClr>
                <a:srgbClr val="093961"/>
              </a:buClr>
              <a:buSzPct val="75000"/>
              <a:tabLst>
                <a:tab pos="355600" algn="l"/>
              </a:tabLst>
            </a:pPr>
            <a:r>
              <a:rPr lang="en-US" sz="2000" dirty="0">
                <a:latin typeface="Arial" panose="020B0604020202020204"/>
                <a:cs typeface="Arial" panose="020B0604020202020204"/>
              </a:rPr>
              <a:t>This is the admin section that runs this site and manages the reservations from guests and available rooms</a:t>
            </a:r>
            <a:endParaRPr lang="en-US" sz="2000" dirty="0">
              <a:latin typeface="Arial" panose="020B0604020202020204"/>
              <a:cs typeface="Arial" panose="020B0604020202020204"/>
            </a:endParaRPr>
          </a:p>
          <a:p>
            <a:pPr marL="12700">
              <a:lnSpc>
                <a:spcPct val="100000"/>
              </a:lnSpc>
              <a:spcBef>
                <a:spcPts val="105"/>
              </a:spcBef>
              <a:buClr>
                <a:srgbClr val="093961"/>
              </a:buClr>
              <a:buSzPct val="75000"/>
              <a:tabLst>
                <a:tab pos="355600" algn="l"/>
              </a:tabLst>
            </a:pPr>
            <a:endParaRPr lang="en-US" sz="2000" dirty="0">
              <a:latin typeface="Arial" panose="020B0604020202020204"/>
              <a:cs typeface="Arial" panose="020B0604020202020204"/>
            </a:endParaRPr>
          </a:p>
          <a:p>
            <a:pPr marL="12700">
              <a:lnSpc>
                <a:spcPct val="100000"/>
              </a:lnSpc>
              <a:spcBef>
                <a:spcPts val="105"/>
              </a:spcBef>
              <a:buClr>
                <a:srgbClr val="093961"/>
              </a:buClr>
              <a:buSzPct val="75000"/>
              <a:tabLst>
                <a:tab pos="355600" algn="l"/>
              </a:tabLst>
            </a:pPr>
            <a:r>
              <a:rPr lang="en-US" sz="2000" dirty="0">
                <a:latin typeface="Arial" panose="020B0604020202020204"/>
                <a:cs typeface="Arial" panose="020B0604020202020204"/>
              </a:rPr>
              <a:t>There are a" login" page, Then An "admin dashboard" page with the number of guests, reservations, the rooms, and the guests. And he can navigate to the pages of all of them by clicking on the object name from the button in the table or from the Navbar </a:t>
            </a:r>
            <a:endParaRPr lang="en-US" sz="2000" dirty="0">
              <a:latin typeface="Arial" panose="020B0604020202020204"/>
              <a:cs typeface="Arial" panose="020B0604020202020204"/>
            </a:endParaRPr>
          </a:p>
          <a:p>
            <a:pPr marL="12700">
              <a:lnSpc>
                <a:spcPct val="100000"/>
              </a:lnSpc>
              <a:spcBef>
                <a:spcPts val="105"/>
              </a:spcBef>
              <a:buClr>
                <a:srgbClr val="093961"/>
              </a:buClr>
              <a:buSzPct val="75000"/>
              <a:tabLst>
                <a:tab pos="355600" algn="l"/>
              </a:tabLst>
            </a:pPr>
            <a:endParaRPr lang="en-US" sz="2000" dirty="0">
              <a:latin typeface="Arial" panose="020B0604020202020204"/>
              <a:cs typeface="Arial" panose="020B0604020202020204"/>
            </a:endParaRPr>
          </a:p>
          <a:p>
            <a:pPr marL="12700">
              <a:lnSpc>
                <a:spcPct val="100000"/>
              </a:lnSpc>
              <a:spcBef>
                <a:spcPts val="105"/>
              </a:spcBef>
              <a:buClr>
                <a:srgbClr val="093961"/>
              </a:buClr>
              <a:buSzPct val="75000"/>
              <a:tabLst>
                <a:tab pos="355600" algn="l"/>
              </a:tabLst>
            </a:pPr>
            <a:r>
              <a:rPr lang="en-US" sz="2000" dirty="0">
                <a:latin typeface="Arial" panose="020B0604020202020204"/>
                <a:cs typeface="Arial" panose="020B0604020202020204"/>
              </a:rPr>
              <a:t>Each page displays the details of reservations, rooms, and guests, and he can add, edit and delete any of them</a:t>
            </a:r>
            <a:endParaRPr sz="2000" dirty="0">
              <a:latin typeface="Arial" panose="020B0604020202020204"/>
              <a:cs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446972"/>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309032" y="1093048"/>
            <a:ext cx="6857999" cy="993221"/>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Login page</a:t>
            </a:r>
            <a:endParaRPr lang="en-US" sz="2400" spc="-5" dirty="0">
              <a:latin typeface="Arial" panose="020B0604020202020204"/>
              <a:cs typeface="Arial" panose="020B0604020202020204"/>
            </a:endParaRPr>
          </a:p>
          <a:p>
            <a:pPr marL="12700">
              <a:spcBef>
                <a:spcPts val="105"/>
              </a:spcBef>
              <a:buClr>
                <a:srgbClr val="093961"/>
              </a:buClr>
              <a:buSzPct val="75000"/>
              <a:tabLst>
                <a:tab pos="355600" algn="l"/>
              </a:tabLst>
            </a:pPr>
            <a:r>
              <a:rPr lang="en-US" sz="2400" i="1" spc="-5" dirty="0">
                <a:latin typeface="Arial" panose="020B0604020202020204"/>
                <a:cs typeface="Arial" panose="020B0604020202020204"/>
              </a:rPr>
              <a:t>   </a:t>
            </a:r>
            <a:r>
              <a:rPr lang="en-US" sz="1400" i="1" spc="-5" dirty="0">
                <a:latin typeface="Arial" panose="020B0604020202020204"/>
                <a:cs typeface="Arial" panose="020B0604020202020204"/>
              </a:rPr>
              <a:t>Check by</a:t>
            </a:r>
            <a:r>
              <a:rPr lang="ar-EG" sz="1400" i="1" spc="-5" dirty="0">
                <a:latin typeface="Arial" panose="020B0604020202020204"/>
                <a:cs typeface="Arial" panose="020B0604020202020204"/>
              </a:rPr>
              <a:t> </a:t>
            </a:r>
            <a:r>
              <a:rPr lang="en-US" sz="1400" i="1" spc="-5" dirty="0">
                <a:latin typeface="Arial" panose="020B0604020202020204"/>
                <a:cs typeface="Arial" panose="020B0604020202020204"/>
              </a:rPr>
              <a:t>email</a:t>
            </a:r>
            <a:r>
              <a:rPr lang="ar-EG" sz="1400" i="1" spc="-5" dirty="0">
                <a:latin typeface="Arial" panose="020B0604020202020204"/>
                <a:cs typeface="Arial" panose="020B0604020202020204"/>
              </a:rPr>
              <a:t>:</a:t>
            </a:r>
            <a:r>
              <a:rPr lang="en-US" sz="1400" i="1" spc="-5" dirty="0">
                <a:latin typeface="Arial" panose="020B0604020202020204"/>
                <a:cs typeface="Arial" panose="020B0604020202020204"/>
              </a:rPr>
              <a:t> ayaabuelsoud98@gmail.com</a:t>
            </a:r>
            <a:endParaRPr lang="en-US" sz="1400" i="1" spc="-5" dirty="0">
              <a:latin typeface="Arial" panose="020B0604020202020204"/>
              <a:cs typeface="Arial" panose="020B0604020202020204"/>
            </a:endParaRPr>
          </a:p>
          <a:p>
            <a:pPr marL="12700">
              <a:spcBef>
                <a:spcPts val="105"/>
              </a:spcBef>
              <a:buClr>
                <a:srgbClr val="093961"/>
              </a:buClr>
              <a:buSzPct val="75000"/>
              <a:tabLst>
                <a:tab pos="355600" algn="l"/>
              </a:tabLst>
            </a:pPr>
            <a:r>
              <a:rPr lang="en-US" sz="1400" i="1" spc="-5" dirty="0">
                <a:latin typeface="Arial" panose="020B0604020202020204"/>
                <a:cs typeface="Arial" panose="020B0604020202020204"/>
              </a:rPr>
              <a:t>     Password: 12345678</a:t>
            </a:r>
            <a:endParaRPr lang="en-US" sz="1400" i="1" dirty="0">
              <a:latin typeface="Arial" panose="020B0604020202020204"/>
              <a:cs typeface="Arial" panose="020B0604020202020204"/>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14400" y="2209800"/>
            <a:ext cx="6857999" cy="43529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446972"/>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357010" y="1143567"/>
            <a:ext cx="4176536" cy="382797"/>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Dashboard Page</a:t>
            </a:r>
            <a:endParaRPr lang="en-US" sz="2400" dirty="0">
              <a:latin typeface="Arial" panose="020B0604020202020204"/>
              <a:cs typeface="Arial" panose="020B0604020202020204"/>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70" y="2568605"/>
            <a:ext cx="8608660" cy="3842423"/>
          </a:xfrm>
          <a:prstGeom prst="rect">
            <a:avLst/>
          </a:prstGeom>
        </p:spPr>
      </p:pic>
      <p:sp>
        <p:nvSpPr>
          <p:cNvPr id="15" name="TextBox 14"/>
          <p:cNvSpPr txBox="1"/>
          <p:nvPr/>
        </p:nvSpPr>
        <p:spPr>
          <a:xfrm>
            <a:off x="386997" y="1500452"/>
            <a:ext cx="8223603" cy="646331"/>
          </a:xfrm>
          <a:prstGeom prst="rect">
            <a:avLst/>
          </a:prstGeom>
          <a:noFill/>
        </p:spPr>
        <p:txBody>
          <a:bodyPr wrap="square" rtlCol="0">
            <a:spAutoFit/>
          </a:bodyPr>
          <a:lstStyle/>
          <a:p>
            <a:r>
              <a:rPr lang="en-US" dirty="0"/>
              <a:t>Guests, Rooms and Reservation button </a:t>
            </a:r>
            <a:r>
              <a:rPr lang="en-US" dirty="0">
                <a:cs typeface="Calibri" panose="020F0502020204030204" charset="0"/>
              </a:rPr>
              <a:t>you </a:t>
            </a:r>
            <a:r>
              <a:rPr lang="en-US" sz="1800" dirty="0">
                <a:cs typeface="Calibri" panose="020F0502020204030204" charset="0"/>
              </a:rPr>
              <a:t>can navigate to the pages of all of them by clicking on the object name from the button in the table or from the Navbar </a:t>
            </a:r>
            <a:endParaRPr lang="en-US" dirty="0">
              <a:cs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332928"/>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202564" y="887440"/>
            <a:ext cx="4176536" cy="382797"/>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Guests Page</a:t>
            </a:r>
            <a:endParaRPr lang="en-US" sz="2400" dirty="0">
              <a:latin typeface="Arial" panose="020B0604020202020204"/>
              <a:cs typeface="Arial" panose="020B0604020202020204"/>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l="3016" r="3016"/>
          <a:stretch>
            <a:fillRect/>
          </a:stretch>
        </p:blipFill>
        <p:spPr>
          <a:xfrm>
            <a:off x="1539418" y="1950788"/>
            <a:ext cx="5679363" cy="4786539"/>
          </a:xfrm>
          <a:prstGeom prst="rect">
            <a:avLst/>
          </a:prstGeom>
        </p:spPr>
      </p:pic>
      <p:sp>
        <p:nvSpPr>
          <p:cNvPr id="15" name="TextBox 14"/>
          <p:cNvSpPr txBox="1"/>
          <p:nvPr/>
        </p:nvSpPr>
        <p:spPr>
          <a:xfrm>
            <a:off x="285750" y="1283490"/>
            <a:ext cx="5554663" cy="369332"/>
          </a:xfrm>
          <a:prstGeom prst="rect">
            <a:avLst/>
          </a:prstGeom>
          <a:noFill/>
        </p:spPr>
        <p:txBody>
          <a:bodyPr wrap="square" rtlCol="0">
            <a:spAutoFit/>
          </a:bodyPr>
          <a:lstStyle/>
          <a:p>
            <a:r>
              <a:rPr lang="en-US" dirty="0"/>
              <a:t>All Guests and the function Create, View, Edit and Delete</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5619" y="1137990"/>
            <a:ext cx="3022631" cy="6349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332928"/>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202564" y="887440"/>
            <a:ext cx="4176536" cy="382797"/>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Guests Page</a:t>
            </a:r>
            <a:endParaRPr lang="en-US" sz="2400" dirty="0">
              <a:latin typeface="Arial" panose="020B0604020202020204"/>
              <a:cs typeface="Arial" panose="020B0604020202020204"/>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91394" y="1874988"/>
            <a:ext cx="6284569" cy="4826764"/>
          </a:xfrm>
          <a:prstGeom prst="rect">
            <a:avLst/>
          </a:prstGeom>
        </p:spPr>
      </p:pic>
      <p:sp>
        <p:nvSpPr>
          <p:cNvPr id="20" name="TextBox 19"/>
          <p:cNvSpPr txBox="1"/>
          <p:nvPr/>
        </p:nvSpPr>
        <p:spPr>
          <a:xfrm>
            <a:off x="2007375" y="957615"/>
            <a:ext cx="3479025" cy="369332"/>
          </a:xfrm>
          <a:prstGeom prst="rect">
            <a:avLst/>
          </a:prstGeom>
          <a:noFill/>
        </p:spPr>
        <p:txBody>
          <a:bodyPr wrap="square" rtlCol="0">
            <a:spAutoFit/>
          </a:bodyPr>
          <a:lstStyle/>
          <a:p>
            <a:endParaRPr lang="en-US" dirty="0"/>
          </a:p>
        </p:txBody>
      </p:sp>
      <p:sp>
        <p:nvSpPr>
          <p:cNvPr id="22" name="TextBox 21"/>
          <p:cNvSpPr txBox="1"/>
          <p:nvPr/>
        </p:nvSpPr>
        <p:spPr>
          <a:xfrm>
            <a:off x="409575" y="1564600"/>
            <a:ext cx="2462194" cy="379649"/>
          </a:xfrm>
          <a:prstGeom prst="rect">
            <a:avLst/>
          </a:prstGeom>
          <a:noFill/>
        </p:spPr>
        <p:txBody>
          <a:bodyPr wrap="square" rtlCol="0">
            <a:spAutoFit/>
          </a:bodyPr>
          <a:lstStyle/>
          <a:p>
            <a:r>
              <a:rPr lang="en-US" dirty="0"/>
              <a:t>Create Function</a:t>
            </a:r>
            <a:endParaRPr lang="en-US" dirty="0"/>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608" t="20880" r="-600" b="37354"/>
          <a:stretch>
            <a:fillRect/>
          </a:stretch>
        </p:blipFill>
        <p:spPr>
          <a:xfrm>
            <a:off x="6183911" y="939329"/>
            <a:ext cx="2684477" cy="8941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332928"/>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202564" y="887440"/>
            <a:ext cx="4176536" cy="382797"/>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Guests Page</a:t>
            </a:r>
            <a:endParaRPr lang="en-US" sz="2400" dirty="0">
              <a:latin typeface="Arial" panose="020B0604020202020204"/>
              <a:cs typeface="Arial" panose="020B0604020202020204"/>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45721" y="2713389"/>
            <a:ext cx="8379733" cy="3092864"/>
          </a:xfrm>
          <a:prstGeom prst="rect">
            <a:avLst/>
          </a:prstGeom>
        </p:spPr>
      </p:pic>
      <p:sp>
        <p:nvSpPr>
          <p:cNvPr id="20" name="TextBox 19"/>
          <p:cNvSpPr txBox="1"/>
          <p:nvPr/>
        </p:nvSpPr>
        <p:spPr>
          <a:xfrm>
            <a:off x="2007375" y="957615"/>
            <a:ext cx="3479025" cy="369332"/>
          </a:xfrm>
          <a:prstGeom prst="rect">
            <a:avLst/>
          </a:prstGeom>
          <a:noFill/>
        </p:spPr>
        <p:txBody>
          <a:bodyPr wrap="square" rtlCol="0">
            <a:spAutoFit/>
          </a:bodyPr>
          <a:lstStyle/>
          <a:p>
            <a:endParaRPr lang="en-US" dirty="0"/>
          </a:p>
        </p:txBody>
      </p:sp>
      <p:sp>
        <p:nvSpPr>
          <p:cNvPr id="22" name="TextBox 21"/>
          <p:cNvSpPr txBox="1"/>
          <p:nvPr/>
        </p:nvSpPr>
        <p:spPr>
          <a:xfrm>
            <a:off x="533409" y="1438629"/>
            <a:ext cx="2462194" cy="379649"/>
          </a:xfrm>
          <a:prstGeom prst="rect">
            <a:avLst/>
          </a:prstGeom>
          <a:noFill/>
        </p:spPr>
        <p:txBody>
          <a:bodyPr wrap="square" rtlCol="0">
            <a:spAutoFit/>
          </a:bodyPr>
          <a:lstStyle/>
          <a:p>
            <a:r>
              <a:rPr lang="en-US" dirty="0"/>
              <a:t>View Function</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0" y="1423613"/>
            <a:ext cx="2288977" cy="8956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332928"/>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202564" y="887440"/>
            <a:ext cx="4176536" cy="382797"/>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Guests Page</a:t>
            </a:r>
            <a:endParaRPr lang="en-US" sz="2400" dirty="0">
              <a:latin typeface="Arial" panose="020B0604020202020204"/>
              <a:cs typeface="Arial" panose="020B0604020202020204"/>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71639" y="2269929"/>
            <a:ext cx="7020441" cy="4268109"/>
          </a:xfrm>
          <a:prstGeom prst="rect">
            <a:avLst/>
          </a:prstGeom>
        </p:spPr>
      </p:pic>
      <p:sp>
        <p:nvSpPr>
          <p:cNvPr id="20" name="TextBox 19"/>
          <p:cNvSpPr txBox="1"/>
          <p:nvPr/>
        </p:nvSpPr>
        <p:spPr>
          <a:xfrm>
            <a:off x="2007375" y="957615"/>
            <a:ext cx="3479025" cy="369332"/>
          </a:xfrm>
          <a:prstGeom prst="rect">
            <a:avLst/>
          </a:prstGeom>
          <a:noFill/>
        </p:spPr>
        <p:txBody>
          <a:bodyPr wrap="square" rtlCol="0">
            <a:spAutoFit/>
          </a:bodyPr>
          <a:lstStyle/>
          <a:p>
            <a:endParaRPr lang="en-US" dirty="0"/>
          </a:p>
        </p:txBody>
      </p:sp>
      <p:sp>
        <p:nvSpPr>
          <p:cNvPr id="22" name="TextBox 21"/>
          <p:cNvSpPr txBox="1"/>
          <p:nvPr/>
        </p:nvSpPr>
        <p:spPr>
          <a:xfrm>
            <a:off x="409575" y="1564600"/>
            <a:ext cx="2462194" cy="379649"/>
          </a:xfrm>
          <a:prstGeom prst="rect">
            <a:avLst/>
          </a:prstGeom>
          <a:noFill/>
        </p:spPr>
        <p:txBody>
          <a:bodyPr wrap="square" rtlCol="0">
            <a:spAutoFit/>
          </a:bodyPr>
          <a:lstStyle/>
          <a:p>
            <a:r>
              <a:rPr lang="en-US" dirty="0"/>
              <a:t>Edit Function</a:t>
            </a:r>
            <a:endParaRPr lang="en-US"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rcRect t="9490" b="9490"/>
          <a:stretch>
            <a:fillRect/>
          </a:stretch>
        </p:blipFill>
        <p:spPr>
          <a:xfrm>
            <a:off x="5871949" y="1409266"/>
            <a:ext cx="2840261" cy="94604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332928"/>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202564" y="887440"/>
            <a:ext cx="4176536" cy="382797"/>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Booking Page</a:t>
            </a:r>
            <a:endParaRPr lang="en-US" sz="2400" dirty="0">
              <a:latin typeface="Arial" panose="020B0604020202020204"/>
              <a:cs typeface="Arial" panose="020B0604020202020204"/>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561" r="17295"/>
          <a:stretch>
            <a:fillRect/>
          </a:stretch>
        </p:blipFill>
        <p:spPr>
          <a:xfrm>
            <a:off x="617537" y="1903439"/>
            <a:ext cx="6884036" cy="4786539"/>
          </a:xfrm>
          <a:prstGeom prst="rect">
            <a:avLst/>
          </a:prstGeom>
        </p:spPr>
      </p:pic>
      <p:sp>
        <p:nvSpPr>
          <p:cNvPr id="15" name="TextBox 14"/>
          <p:cNvSpPr txBox="1"/>
          <p:nvPr/>
        </p:nvSpPr>
        <p:spPr>
          <a:xfrm>
            <a:off x="285750" y="1283490"/>
            <a:ext cx="7334250" cy="369332"/>
          </a:xfrm>
          <a:prstGeom prst="rect">
            <a:avLst/>
          </a:prstGeom>
          <a:noFill/>
        </p:spPr>
        <p:txBody>
          <a:bodyPr wrap="square" rtlCol="0">
            <a:spAutoFit/>
          </a:bodyPr>
          <a:lstStyle/>
          <a:p>
            <a:r>
              <a:rPr lang="en-US" dirty="0"/>
              <a:t>All Reservations and the function Create, Guest Information, Edit and Delete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332928"/>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321018" y="905394"/>
            <a:ext cx="4176536" cy="382797"/>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Booking Page</a:t>
            </a:r>
            <a:endParaRPr lang="en-US" sz="2400" dirty="0">
              <a:latin typeface="Arial" panose="020B0604020202020204"/>
              <a:cs typeface="Arial" panose="020B0604020202020204"/>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78970" y="1442176"/>
            <a:ext cx="6149023" cy="2369348"/>
          </a:xfrm>
          <a:prstGeom prst="rect">
            <a:avLst/>
          </a:prstGeom>
        </p:spPr>
      </p:pic>
      <p:sp>
        <p:nvSpPr>
          <p:cNvPr id="22" name="TextBox 21"/>
          <p:cNvSpPr txBox="1"/>
          <p:nvPr/>
        </p:nvSpPr>
        <p:spPr>
          <a:xfrm>
            <a:off x="6618516" y="1060271"/>
            <a:ext cx="2462194" cy="379649"/>
          </a:xfrm>
          <a:prstGeom prst="rect">
            <a:avLst/>
          </a:prstGeom>
          <a:noFill/>
        </p:spPr>
        <p:txBody>
          <a:bodyPr wrap="square" rtlCol="0">
            <a:spAutoFit/>
          </a:bodyPr>
          <a:lstStyle/>
          <a:p>
            <a:r>
              <a:rPr lang="en-US" dirty="0"/>
              <a:t>Create Function</a:t>
            </a:r>
            <a:endParaRPr lang="en-US" dirty="0"/>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607" t="20880" r="7765" b="37354"/>
          <a:stretch>
            <a:fillRect/>
          </a:stretch>
        </p:blipFill>
        <p:spPr>
          <a:xfrm>
            <a:off x="6507375" y="1431035"/>
            <a:ext cx="2457655" cy="89415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3509" y="4343400"/>
            <a:ext cx="1714286" cy="704762"/>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198726" y="3903461"/>
            <a:ext cx="6149024" cy="2710946"/>
          </a:xfrm>
          <a:prstGeom prst="rect">
            <a:avLst/>
          </a:prstGeom>
        </p:spPr>
      </p:pic>
      <p:sp>
        <p:nvSpPr>
          <p:cNvPr id="17" name="TextBox 16"/>
          <p:cNvSpPr txBox="1"/>
          <p:nvPr/>
        </p:nvSpPr>
        <p:spPr>
          <a:xfrm>
            <a:off x="6934200" y="4010466"/>
            <a:ext cx="2462194" cy="379649"/>
          </a:xfrm>
          <a:prstGeom prst="rect">
            <a:avLst/>
          </a:prstGeom>
          <a:noFill/>
        </p:spPr>
        <p:txBody>
          <a:bodyPr wrap="square" rtlCol="0">
            <a:spAutoFit/>
          </a:bodyPr>
          <a:lstStyle/>
          <a:p>
            <a:r>
              <a:rPr lang="en-US" dirty="0"/>
              <a:t>Edit Function</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332928"/>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259256" y="840364"/>
            <a:ext cx="4176536" cy="382797"/>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Room Page</a:t>
            </a:r>
            <a:endParaRPr lang="en-US" sz="2400" dirty="0">
              <a:latin typeface="Arial" panose="020B0604020202020204"/>
              <a:cs typeface="Arial" panose="020B0604020202020204"/>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79" r="11269"/>
          <a:stretch>
            <a:fillRect/>
          </a:stretch>
        </p:blipFill>
        <p:spPr>
          <a:xfrm>
            <a:off x="914400" y="1653952"/>
            <a:ext cx="6019800" cy="5214174"/>
          </a:xfrm>
          <a:prstGeom prst="rect">
            <a:avLst/>
          </a:prstGeom>
        </p:spPr>
      </p:pic>
      <p:sp>
        <p:nvSpPr>
          <p:cNvPr id="15" name="TextBox 14"/>
          <p:cNvSpPr txBox="1"/>
          <p:nvPr/>
        </p:nvSpPr>
        <p:spPr>
          <a:xfrm>
            <a:off x="253612" y="1235053"/>
            <a:ext cx="5554663" cy="369332"/>
          </a:xfrm>
          <a:prstGeom prst="rect">
            <a:avLst/>
          </a:prstGeom>
          <a:noFill/>
        </p:spPr>
        <p:txBody>
          <a:bodyPr wrap="square" rtlCol="0">
            <a:spAutoFit/>
          </a:bodyPr>
          <a:lstStyle/>
          <a:p>
            <a:r>
              <a:rPr lang="en-US" dirty="0"/>
              <a:t>All Rooms and the function Create, Edit and Delete</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629400" y="910048"/>
            <a:ext cx="1839432" cy="6349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535940" y="780033"/>
            <a:ext cx="2913380" cy="696595"/>
          </a:xfrm>
          <a:prstGeom prst="rect">
            <a:avLst/>
          </a:prstGeom>
        </p:spPr>
        <p:txBody>
          <a:bodyPr vert="horz" wrap="square" lIns="0" tIns="13335" rIns="0" bIns="0" rtlCol="0">
            <a:spAutoFit/>
          </a:bodyPr>
          <a:lstStyle/>
          <a:p>
            <a:pPr marL="12700">
              <a:lnSpc>
                <a:spcPct val="100000"/>
              </a:lnSpc>
              <a:spcBef>
                <a:spcPts val="105"/>
              </a:spcBef>
            </a:pPr>
            <a:r>
              <a:rPr dirty="0"/>
              <a:t>Team</a:t>
            </a:r>
            <a:r>
              <a:rPr spc="-75" dirty="0"/>
              <a:t> </a:t>
            </a:r>
            <a:r>
              <a:rPr spc="-5" dirty="0"/>
              <a:t>Work</a:t>
            </a:r>
            <a:endParaRPr spc="-5" dirty="0"/>
          </a:p>
        </p:txBody>
      </p:sp>
      <p:graphicFrame>
        <p:nvGraphicFramePr>
          <p:cNvPr id="13" name="Table 12"/>
          <p:cNvGraphicFramePr/>
          <p:nvPr/>
        </p:nvGraphicFramePr>
        <p:xfrm>
          <a:off x="687070" y="1704340"/>
          <a:ext cx="7620000" cy="4385310"/>
        </p:xfrm>
        <a:graphic>
          <a:graphicData uri="http://schemas.openxmlformats.org/drawingml/2006/table">
            <a:tbl>
              <a:tblPr firstRow="1" bandRow="1">
                <a:tableStyleId>{5C22544A-7EE6-4342-B048-85BDC9FD1C3A}</a:tableStyleId>
              </a:tblPr>
              <a:tblGrid>
                <a:gridCol w="3810000"/>
                <a:gridCol w="3810000"/>
              </a:tblGrid>
              <a:tr h="524510">
                <a:tc>
                  <a:txBody>
                    <a:bodyPr/>
                    <a:lstStyle/>
                    <a:p>
                      <a:pPr algn="ctr">
                        <a:buNone/>
                      </a:pPr>
                      <a:r>
                        <a:rPr lang="en-US"/>
                        <a:t>Name</a:t>
                      </a:r>
                      <a:endParaRPr lang="en-US"/>
                    </a:p>
                  </a:txBody>
                  <a:tcPr/>
                </a:tc>
                <a:tc>
                  <a:txBody>
                    <a:bodyPr/>
                    <a:lstStyle/>
                    <a:p>
                      <a:pPr algn="ctr">
                        <a:buNone/>
                      </a:pPr>
                      <a:r>
                        <a:rPr lang="en-US"/>
                        <a:t>Role</a:t>
                      </a:r>
                      <a:endParaRPr lang="en-US"/>
                    </a:p>
                  </a:txBody>
                  <a:tcPr/>
                </a:tc>
              </a:tr>
              <a:tr h="1664335">
                <a:tc>
                  <a:txBody>
                    <a:bodyPr/>
                    <a:lstStyle/>
                    <a:p>
                      <a:pPr>
                        <a:buNone/>
                      </a:pPr>
                      <a:r>
                        <a:rPr lang="en-US" sz="2800"/>
                        <a:t>Aya Mohamed AbuElsoud</a:t>
                      </a:r>
                      <a:endParaRPr lang="en-US" sz="2800"/>
                    </a:p>
                  </a:txBody>
                  <a:tcPr/>
                </a:tc>
                <a:tc>
                  <a:txBody>
                    <a:bodyPr/>
                    <a:lstStyle/>
                    <a:p>
                      <a:pPr>
                        <a:buNone/>
                      </a:pPr>
                      <a:r>
                        <a:rPr lang="en-US" sz="2800" dirty="0"/>
                        <a:t>Front-End (Home, About +Responsive design)</a:t>
                      </a:r>
                      <a:endParaRPr lang="en-US" sz="2800" dirty="0"/>
                    </a:p>
                    <a:p>
                      <a:pPr>
                        <a:buNone/>
                      </a:pPr>
                      <a:r>
                        <a:rPr lang="en-US" sz="2800" dirty="0" err="1"/>
                        <a:t>DataBase</a:t>
                      </a:r>
                      <a:endParaRPr lang="en-US" sz="2800" dirty="0"/>
                    </a:p>
                    <a:p>
                      <a:pPr>
                        <a:buNone/>
                      </a:pPr>
                      <a:r>
                        <a:rPr lang="en-US" sz="2800" dirty="0" err="1"/>
                        <a:t>BackEnd</a:t>
                      </a:r>
                      <a:endParaRPr lang="en-US" sz="2800" dirty="0"/>
                    </a:p>
                  </a:txBody>
                  <a:tcPr/>
                </a:tc>
              </a:tr>
              <a:tr h="1117600">
                <a:tc>
                  <a:txBody>
                    <a:bodyPr/>
                    <a:lstStyle/>
                    <a:p>
                      <a:pPr>
                        <a:buNone/>
                      </a:pPr>
                      <a:r>
                        <a:rPr lang="en-US" sz="2800"/>
                        <a:t>Ahmed GadElrab Abumusada</a:t>
                      </a:r>
                      <a:endParaRPr lang="en-US" sz="2800"/>
                    </a:p>
                  </a:txBody>
                  <a:tcPr/>
                </a:tc>
                <a:tc>
                  <a:txBody>
                    <a:bodyPr/>
                    <a:lstStyle/>
                    <a:p>
                      <a:pPr>
                        <a:buNone/>
                      </a:pPr>
                      <a:r>
                        <a:rPr lang="en-US" sz="2800"/>
                        <a:t>Front-End(Rooms)</a:t>
                      </a:r>
                      <a:endParaRPr lang="en-US" sz="2800"/>
                    </a:p>
                  </a:txBody>
                  <a:tcPr/>
                </a:tc>
              </a:tr>
              <a:tr h="725805">
                <a:tc>
                  <a:txBody>
                    <a:bodyPr/>
                    <a:lstStyle/>
                    <a:p>
                      <a:pPr>
                        <a:buNone/>
                      </a:pPr>
                      <a:r>
                        <a:rPr lang="en-US" sz="2800"/>
                        <a:t>Mohamed Khaled AbdElghany</a:t>
                      </a:r>
                      <a:endParaRPr lang="en-US" sz="2800"/>
                    </a:p>
                  </a:txBody>
                  <a:tcPr/>
                </a:tc>
                <a:tc>
                  <a:txBody>
                    <a:bodyPr/>
                    <a:lstStyle/>
                    <a:p>
                      <a:pPr>
                        <a:buNone/>
                      </a:pPr>
                      <a:r>
                        <a:rPr lang="en-US" sz="2800" dirty="0"/>
                        <a:t>Front-End (Services, Contact)</a:t>
                      </a:r>
                      <a:endParaRPr lang="en-US" sz="2800" dirty="0"/>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332928"/>
            <a:ext cx="5638800" cy="696595"/>
          </a:xfrm>
          <a:prstGeom prst="rect">
            <a:avLst/>
          </a:prstGeom>
        </p:spPr>
        <p:txBody>
          <a:bodyPr vert="horz" wrap="square" lIns="0" tIns="13335" rIns="0" bIns="0" rtlCol="0">
            <a:spAutoFit/>
          </a:bodyPr>
          <a:lstStyle/>
          <a:p>
            <a:pPr marL="12700" algn="ctr">
              <a:lnSpc>
                <a:spcPct val="100000"/>
              </a:lnSpc>
              <a:spcBef>
                <a:spcPts val="105"/>
              </a:spcBef>
            </a:pPr>
            <a:r>
              <a:rPr lang="en-US" dirty="0"/>
              <a:t>Bac</a:t>
            </a:r>
            <a:r>
              <a:rPr lang="en-US" spc="15" dirty="0"/>
              <a:t>k</a:t>
            </a:r>
            <a:r>
              <a:rPr lang="en-US" spc="-5" dirty="0"/>
              <a:t>-end</a:t>
            </a:r>
            <a:endParaRPr spc="-5" dirty="0"/>
          </a:p>
        </p:txBody>
      </p:sp>
      <p:sp>
        <p:nvSpPr>
          <p:cNvPr id="11" name="object 11"/>
          <p:cNvSpPr txBox="1"/>
          <p:nvPr/>
        </p:nvSpPr>
        <p:spPr>
          <a:xfrm>
            <a:off x="321018" y="905394"/>
            <a:ext cx="4176536" cy="382797"/>
          </a:xfrm>
          <a:prstGeom prst="rect">
            <a:avLst/>
          </a:prstGeom>
        </p:spPr>
        <p:txBody>
          <a:bodyPr vert="horz" wrap="square" lIns="0" tIns="13335" rIns="0" bIns="0" rtlCol="0">
            <a:spAutoFit/>
          </a:bodyPr>
          <a:lstStyle/>
          <a:p>
            <a:pPr marL="12700">
              <a:spcBef>
                <a:spcPts val="105"/>
              </a:spcBef>
              <a:buClr>
                <a:srgbClr val="093961"/>
              </a:buClr>
              <a:buSzPct val="75000"/>
              <a:tabLst>
                <a:tab pos="355600" algn="l"/>
              </a:tabLst>
            </a:pPr>
            <a:r>
              <a:rPr lang="en-US" sz="2400" spc="-5" dirty="0">
                <a:latin typeface="Arial" panose="020B0604020202020204"/>
                <a:cs typeface="Arial" panose="020B0604020202020204"/>
              </a:rPr>
              <a:t>Room Page</a:t>
            </a:r>
            <a:endParaRPr lang="en-US" sz="2400" dirty="0">
              <a:latin typeface="Arial" panose="020B0604020202020204"/>
              <a:cs typeface="Arial" panose="020B0604020202020204"/>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2981148"/>
            <a:ext cx="4367996" cy="3209434"/>
          </a:xfrm>
          <a:prstGeom prst="rect">
            <a:avLst/>
          </a:prstGeom>
        </p:spPr>
      </p:pic>
      <p:sp>
        <p:nvSpPr>
          <p:cNvPr id="22" name="TextBox 21"/>
          <p:cNvSpPr txBox="1"/>
          <p:nvPr/>
        </p:nvSpPr>
        <p:spPr>
          <a:xfrm>
            <a:off x="617537" y="1491213"/>
            <a:ext cx="2462194" cy="379649"/>
          </a:xfrm>
          <a:prstGeom prst="rect">
            <a:avLst/>
          </a:prstGeom>
          <a:noFill/>
        </p:spPr>
        <p:txBody>
          <a:bodyPr wrap="square" rtlCol="0">
            <a:spAutoFit/>
          </a:bodyPr>
          <a:lstStyle/>
          <a:p>
            <a:r>
              <a:rPr lang="en-US" dirty="0"/>
              <a:t>Create Function</a:t>
            </a:r>
            <a:endParaRPr lang="en-US" dirty="0"/>
          </a:p>
        </p:txBody>
      </p:sp>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1608" t="20880" r="-600" b="37354"/>
          <a:stretch>
            <a:fillRect/>
          </a:stretch>
        </p:blipFill>
        <p:spPr>
          <a:xfrm>
            <a:off x="547687" y="1870862"/>
            <a:ext cx="2684477" cy="89415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1280" y="1884202"/>
            <a:ext cx="2142520" cy="880814"/>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572000" y="3000904"/>
            <a:ext cx="4367884" cy="3262574"/>
          </a:xfrm>
          <a:prstGeom prst="rect">
            <a:avLst/>
          </a:prstGeom>
        </p:spPr>
      </p:pic>
      <p:sp>
        <p:nvSpPr>
          <p:cNvPr id="12" name="TextBox 11"/>
          <p:cNvSpPr txBox="1"/>
          <p:nvPr/>
        </p:nvSpPr>
        <p:spPr>
          <a:xfrm>
            <a:off x="5375880" y="1515781"/>
            <a:ext cx="2462194" cy="379649"/>
          </a:xfrm>
          <a:prstGeom prst="rect">
            <a:avLst/>
          </a:prstGeom>
          <a:noFill/>
        </p:spPr>
        <p:txBody>
          <a:bodyPr wrap="square" rtlCol="0">
            <a:spAutoFit/>
          </a:bodyPr>
          <a:lstStyle/>
          <a:p>
            <a:r>
              <a:rPr lang="en-US" dirty="0"/>
              <a:t>Edit Function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780033"/>
            <a:ext cx="4253230" cy="696595"/>
          </a:xfrm>
          <a:prstGeom prst="rect">
            <a:avLst/>
          </a:prstGeom>
        </p:spPr>
        <p:txBody>
          <a:bodyPr vert="horz" wrap="square" lIns="0" tIns="13335" rIns="0" bIns="0" rtlCol="0">
            <a:spAutoFit/>
          </a:bodyPr>
          <a:lstStyle/>
          <a:p>
            <a:pPr marL="12700">
              <a:lnSpc>
                <a:spcPct val="100000"/>
              </a:lnSpc>
              <a:spcBef>
                <a:spcPts val="105"/>
              </a:spcBef>
            </a:pPr>
            <a:r>
              <a:rPr dirty="0"/>
              <a:t>About the</a:t>
            </a:r>
            <a:r>
              <a:rPr spc="-85" dirty="0"/>
              <a:t> </a:t>
            </a:r>
            <a:r>
              <a:rPr dirty="0"/>
              <a:t>project</a:t>
            </a:r>
            <a:endParaRPr dirty="0"/>
          </a:p>
        </p:txBody>
      </p:sp>
      <p:sp>
        <p:nvSpPr>
          <p:cNvPr id="3" name="Text Box 2"/>
          <p:cNvSpPr txBox="1"/>
          <p:nvPr/>
        </p:nvSpPr>
        <p:spPr>
          <a:xfrm>
            <a:off x="535940" y="1737994"/>
            <a:ext cx="7617460" cy="3596006"/>
          </a:xfrm>
          <a:prstGeom prst="rect">
            <a:avLst/>
          </a:prstGeom>
          <a:noFill/>
        </p:spPr>
        <p:txBody>
          <a:bodyPr wrap="square" rtlCol="0">
            <a:spAutoFit/>
          </a:bodyPr>
          <a:lstStyle/>
          <a:p>
            <a:r>
              <a:rPr lang="en-US" sz="2000" dirty="0"/>
              <a:t>This project is a hotel website, the site includes the "Home" page that contains an overview of the hotel, the "About" page contains more information about the hotel and their awards and achievements that have achieved, a "Rooms" page that contains kinds of rooms in the hotel and their beautiful views, the "services" page contains all services for the guests and the activities for the kids And the "contact" page contains the registration methods for the hotel</a:t>
            </a:r>
            <a:endParaRPr lang="en-US" sz="2000" dirty="0"/>
          </a:p>
          <a:p>
            <a:endParaRPr lang="en-US" sz="2400" dirty="0"/>
          </a:p>
          <a:p>
            <a:r>
              <a:rPr lang="en-US" sz="2400" b="1" dirty="0"/>
              <a:t>Technologies used:</a:t>
            </a:r>
            <a:endParaRPr lang="en-US" sz="2400" dirty="0"/>
          </a:p>
          <a:p>
            <a:r>
              <a:rPr lang="en-US" sz="2000" dirty="0"/>
              <a:t>Front-End: HTML5, CSS3, JavaScript, Bootstrap, and jQuery</a:t>
            </a:r>
            <a:endParaRPr lang="en-US" sz="2000" dirty="0"/>
          </a:p>
          <a:p>
            <a:r>
              <a:rPr lang="en-US" sz="2000" dirty="0"/>
              <a:t>Back-End : MySQL, PHP &amp; Laravel</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52600" y="597788"/>
            <a:ext cx="5638800" cy="696595"/>
          </a:xfrm>
          <a:prstGeom prst="rect">
            <a:avLst/>
          </a:prstGeom>
        </p:spPr>
        <p:txBody>
          <a:bodyPr vert="horz" wrap="square" lIns="0" tIns="13335" rIns="0" bIns="0" rtlCol="0">
            <a:spAutoFit/>
          </a:bodyPr>
          <a:lstStyle/>
          <a:p>
            <a:pPr marL="12700" algn="ctr">
              <a:lnSpc>
                <a:spcPct val="100000"/>
              </a:lnSpc>
              <a:spcBef>
                <a:spcPts val="105"/>
              </a:spcBef>
            </a:pPr>
            <a:r>
              <a:rPr spc="-5" dirty="0"/>
              <a:t>Front-end</a:t>
            </a:r>
            <a:endParaRPr spc="-5" dirty="0"/>
          </a:p>
        </p:txBody>
      </p:sp>
      <p:sp>
        <p:nvSpPr>
          <p:cNvPr id="11" name="object 11"/>
          <p:cNvSpPr txBox="1"/>
          <p:nvPr/>
        </p:nvSpPr>
        <p:spPr>
          <a:xfrm>
            <a:off x="338002" y="991571"/>
            <a:ext cx="2510790" cy="514350"/>
          </a:xfrm>
          <a:prstGeom prst="rect">
            <a:avLst/>
          </a:prstGeom>
        </p:spPr>
        <p:txBody>
          <a:bodyPr vert="horz" wrap="square" lIns="0" tIns="13335" rIns="0" bIns="0" rtlCol="0">
            <a:spAutoFit/>
          </a:bodyPr>
          <a:lstStyle/>
          <a:p>
            <a:pPr marL="12700">
              <a:lnSpc>
                <a:spcPct val="100000"/>
              </a:lnSpc>
              <a:spcBef>
                <a:spcPts val="105"/>
              </a:spcBef>
              <a:buClr>
                <a:srgbClr val="093961"/>
              </a:buClr>
              <a:buSzPct val="75000"/>
              <a:tabLst>
                <a:tab pos="355600" algn="l"/>
              </a:tabLst>
            </a:pPr>
            <a:r>
              <a:rPr sz="3200" dirty="0">
                <a:latin typeface="Arial" panose="020B0604020202020204"/>
                <a:cs typeface="Arial" panose="020B0604020202020204"/>
              </a:rPr>
              <a:t>Home</a:t>
            </a:r>
            <a:r>
              <a:rPr sz="3200" spc="-114" dirty="0">
                <a:latin typeface="Arial" panose="020B0604020202020204"/>
                <a:cs typeface="Arial" panose="020B0604020202020204"/>
              </a:rPr>
              <a:t> </a:t>
            </a:r>
            <a:r>
              <a:rPr sz="3200" spc="-5" dirty="0">
                <a:latin typeface="Arial" panose="020B0604020202020204"/>
                <a:cs typeface="Arial" panose="020B0604020202020204"/>
              </a:rPr>
              <a:t>Page</a:t>
            </a:r>
            <a:endParaRPr sz="3200" dirty="0">
              <a:latin typeface="Arial" panose="020B0604020202020204"/>
              <a:cs typeface="Arial" panose="020B0604020202020204"/>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143000" y="1822704"/>
            <a:ext cx="3200400" cy="4864607"/>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6129" y="1425149"/>
            <a:ext cx="3425871" cy="5258862"/>
          </a:xfrm>
          <a:prstGeom prst="rect">
            <a:avLst/>
          </a:prstGeom>
        </p:spPr>
      </p:pic>
      <p:sp>
        <p:nvSpPr>
          <p:cNvPr id="16" name="TextBox 15"/>
          <p:cNvSpPr txBox="1"/>
          <p:nvPr/>
        </p:nvSpPr>
        <p:spPr>
          <a:xfrm>
            <a:off x="1092181" y="1484958"/>
            <a:ext cx="2133600" cy="276999"/>
          </a:xfrm>
          <a:prstGeom prst="rect">
            <a:avLst/>
          </a:prstGeom>
          <a:noFill/>
        </p:spPr>
        <p:txBody>
          <a:bodyPr wrap="square" rtlCol="0">
            <a:spAutoFit/>
          </a:bodyPr>
          <a:lstStyle/>
          <a:p>
            <a:r>
              <a:rPr lang="en-US" sz="1200" dirty="0"/>
              <a:t>Top of the page</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52600" y="597788"/>
            <a:ext cx="5638800" cy="696595"/>
          </a:xfrm>
          <a:prstGeom prst="rect">
            <a:avLst/>
          </a:prstGeom>
        </p:spPr>
        <p:txBody>
          <a:bodyPr vert="horz" wrap="square" lIns="0" tIns="13335" rIns="0" bIns="0" rtlCol="0">
            <a:spAutoFit/>
          </a:bodyPr>
          <a:lstStyle/>
          <a:p>
            <a:pPr marL="12700" algn="ctr">
              <a:lnSpc>
                <a:spcPct val="100000"/>
              </a:lnSpc>
              <a:spcBef>
                <a:spcPts val="105"/>
              </a:spcBef>
            </a:pPr>
            <a:r>
              <a:rPr spc="-5" dirty="0"/>
              <a:t>Front-end</a:t>
            </a:r>
            <a:endParaRPr spc="-5" dirty="0"/>
          </a:p>
        </p:txBody>
      </p:sp>
      <p:sp>
        <p:nvSpPr>
          <p:cNvPr id="11" name="object 11"/>
          <p:cNvSpPr txBox="1"/>
          <p:nvPr/>
        </p:nvSpPr>
        <p:spPr>
          <a:xfrm>
            <a:off x="492208" y="1130527"/>
            <a:ext cx="2510790" cy="514350"/>
          </a:xfrm>
          <a:prstGeom prst="rect">
            <a:avLst/>
          </a:prstGeom>
        </p:spPr>
        <p:txBody>
          <a:bodyPr vert="horz" wrap="square" lIns="0" tIns="13335" rIns="0" bIns="0" rtlCol="0">
            <a:spAutoFit/>
          </a:bodyPr>
          <a:lstStyle/>
          <a:p>
            <a:pPr marL="12700">
              <a:lnSpc>
                <a:spcPct val="100000"/>
              </a:lnSpc>
              <a:spcBef>
                <a:spcPts val="105"/>
              </a:spcBef>
              <a:buClr>
                <a:srgbClr val="093961"/>
              </a:buClr>
              <a:buSzPct val="75000"/>
              <a:tabLst>
                <a:tab pos="355600" algn="l"/>
              </a:tabLst>
            </a:pPr>
            <a:r>
              <a:rPr lang="en-US" sz="3200" spc="-5" dirty="0">
                <a:latin typeface="Arial" panose="020B0604020202020204"/>
                <a:cs typeface="Arial" panose="020B0604020202020204"/>
              </a:rPr>
              <a:t>About </a:t>
            </a:r>
            <a:r>
              <a:rPr sz="3200" spc="-5" dirty="0">
                <a:latin typeface="Arial" panose="020B0604020202020204"/>
                <a:cs typeface="Arial" panose="020B0604020202020204"/>
              </a:rPr>
              <a:t>Page</a:t>
            </a:r>
            <a:endParaRPr sz="3200" dirty="0">
              <a:latin typeface="Arial" panose="020B0604020202020204"/>
              <a:cs typeface="Arial" panose="020B0604020202020204"/>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5127995" y="1997752"/>
            <a:ext cx="3634504" cy="452834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655" y="2014591"/>
            <a:ext cx="4417345" cy="4511507"/>
          </a:xfrm>
          <a:prstGeom prst="rect">
            <a:avLst/>
          </a:prstGeom>
        </p:spPr>
      </p:pic>
      <p:sp>
        <p:nvSpPr>
          <p:cNvPr id="16" name="TextBox 15"/>
          <p:cNvSpPr txBox="1"/>
          <p:nvPr/>
        </p:nvSpPr>
        <p:spPr>
          <a:xfrm>
            <a:off x="551698" y="1693827"/>
            <a:ext cx="1783798" cy="276999"/>
          </a:xfrm>
          <a:prstGeom prst="rect">
            <a:avLst/>
          </a:prstGeom>
          <a:noFill/>
        </p:spPr>
        <p:txBody>
          <a:bodyPr wrap="square" rtlCol="0">
            <a:spAutoFit/>
          </a:bodyPr>
          <a:lstStyle/>
          <a:p>
            <a:r>
              <a:rPr lang="en-US" sz="1200" dirty="0"/>
              <a:t>Top of the page</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52600" y="597788"/>
            <a:ext cx="5638800" cy="696595"/>
          </a:xfrm>
          <a:prstGeom prst="rect">
            <a:avLst/>
          </a:prstGeom>
        </p:spPr>
        <p:txBody>
          <a:bodyPr vert="horz" wrap="square" lIns="0" tIns="13335" rIns="0" bIns="0" rtlCol="0">
            <a:spAutoFit/>
          </a:bodyPr>
          <a:lstStyle/>
          <a:p>
            <a:pPr marL="12700" algn="ctr">
              <a:lnSpc>
                <a:spcPct val="100000"/>
              </a:lnSpc>
              <a:spcBef>
                <a:spcPts val="105"/>
              </a:spcBef>
            </a:pPr>
            <a:r>
              <a:rPr spc="-5" dirty="0"/>
              <a:t>Front-end</a:t>
            </a:r>
            <a:endParaRPr spc="-5" dirty="0"/>
          </a:p>
        </p:txBody>
      </p:sp>
      <p:sp>
        <p:nvSpPr>
          <p:cNvPr id="11" name="object 11"/>
          <p:cNvSpPr txBox="1"/>
          <p:nvPr/>
        </p:nvSpPr>
        <p:spPr>
          <a:xfrm>
            <a:off x="409575" y="1059090"/>
            <a:ext cx="2510790" cy="514350"/>
          </a:xfrm>
          <a:prstGeom prst="rect">
            <a:avLst/>
          </a:prstGeom>
        </p:spPr>
        <p:txBody>
          <a:bodyPr vert="horz" wrap="square" lIns="0" tIns="13335" rIns="0" bIns="0" rtlCol="0">
            <a:spAutoFit/>
          </a:bodyPr>
          <a:lstStyle/>
          <a:p>
            <a:pPr marL="12700">
              <a:lnSpc>
                <a:spcPct val="100000"/>
              </a:lnSpc>
              <a:spcBef>
                <a:spcPts val="105"/>
              </a:spcBef>
              <a:buClr>
                <a:srgbClr val="093961"/>
              </a:buClr>
              <a:buSzPct val="75000"/>
              <a:tabLst>
                <a:tab pos="355600" algn="l"/>
              </a:tabLst>
            </a:pPr>
            <a:r>
              <a:rPr lang="en-US" sz="3200" spc="-5" dirty="0">
                <a:latin typeface="Arial" panose="020B0604020202020204"/>
                <a:cs typeface="Arial" panose="020B0604020202020204"/>
              </a:rPr>
              <a:t>Rooms </a:t>
            </a:r>
            <a:r>
              <a:rPr sz="3200" spc="-5" dirty="0">
                <a:latin typeface="Arial" panose="020B0604020202020204"/>
                <a:cs typeface="Arial" panose="020B0604020202020204"/>
              </a:rPr>
              <a:t>Page</a:t>
            </a:r>
            <a:endParaRPr sz="3200" dirty="0">
              <a:latin typeface="Arial" panose="020B0604020202020204"/>
              <a:cs typeface="Arial" panose="020B0604020202020204"/>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847916" y="1754904"/>
            <a:ext cx="3921175" cy="480405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87386" y="1807056"/>
            <a:ext cx="3650525" cy="4763935"/>
          </a:xfrm>
          <a:prstGeom prst="rect">
            <a:avLst/>
          </a:prstGeom>
        </p:spPr>
      </p:pic>
      <p:sp>
        <p:nvSpPr>
          <p:cNvPr id="16" name="TextBox 15"/>
          <p:cNvSpPr txBox="1"/>
          <p:nvPr/>
        </p:nvSpPr>
        <p:spPr>
          <a:xfrm>
            <a:off x="547687" y="1500408"/>
            <a:ext cx="1783798" cy="276999"/>
          </a:xfrm>
          <a:prstGeom prst="rect">
            <a:avLst/>
          </a:prstGeom>
          <a:noFill/>
        </p:spPr>
        <p:txBody>
          <a:bodyPr wrap="square" rtlCol="0">
            <a:spAutoFit/>
          </a:bodyPr>
          <a:lstStyle/>
          <a:p>
            <a:r>
              <a:rPr lang="en-US" sz="1200" dirty="0"/>
              <a:t>Top of the page</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446972"/>
            <a:ext cx="5638800" cy="696595"/>
          </a:xfrm>
          <a:prstGeom prst="rect">
            <a:avLst/>
          </a:prstGeom>
        </p:spPr>
        <p:txBody>
          <a:bodyPr vert="horz" wrap="square" lIns="0" tIns="13335" rIns="0" bIns="0" rtlCol="0">
            <a:spAutoFit/>
          </a:bodyPr>
          <a:lstStyle/>
          <a:p>
            <a:pPr marL="12700" algn="ctr">
              <a:lnSpc>
                <a:spcPct val="100000"/>
              </a:lnSpc>
              <a:spcBef>
                <a:spcPts val="105"/>
              </a:spcBef>
            </a:pPr>
            <a:r>
              <a:rPr spc="-5" dirty="0"/>
              <a:t>Front-end</a:t>
            </a:r>
            <a:endParaRPr spc="-5" dirty="0"/>
          </a:p>
        </p:txBody>
      </p:sp>
      <p:sp>
        <p:nvSpPr>
          <p:cNvPr id="11" name="object 11"/>
          <p:cNvSpPr txBox="1"/>
          <p:nvPr/>
        </p:nvSpPr>
        <p:spPr>
          <a:xfrm>
            <a:off x="409575" y="957102"/>
            <a:ext cx="2714625" cy="505908"/>
          </a:xfrm>
          <a:prstGeom prst="rect">
            <a:avLst/>
          </a:prstGeom>
        </p:spPr>
        <p:txBody>
          <a:bodyPr vert="horz" wrap="square" lIns="0" tIns="13335" rIns="0" bIns="0" rtlCol="0">
            <a:spAutoFit/>
          </a:bodyPr>
          <a:lstStyle/>
          <a:p>
            <a:pPr marL="12700">
              <a:lnSpc>
                <a:spcPct val="100000"/>
              </a:lnSpc>
              <a:spcBef>
                <a:spcPts val="105"/>
              </a:spcBef>
              <a:buClr>
                <a:srgbClr val="093961"/>
              </a:buClr>
              <a:buSzPct val="75000"/>
              <a:tabLst>
                <a:tab pos="355600" algn="l"/>
              </a:tabLst>
            </a:pPr>
            <a:r>
              <a:rPr lang="en-US" sz="3200" spc="-5" dirty="0">
                <a:latin typeface="Arial" panose="020B0604020202020204"/>
                <a:cs typeface="Arial" panose="020B0604020202020204"/>
              </a:rPr>
              <a:t>Services </a:t>
            </a:r>
            <a:r>
              <a:rPr sz="3200" spc="-5" dirty="0">
                <a:latin typeface="Arial" panose="020B0604020202020204"/>
                <a:cs typeface="Arial" panose="020B0604020202020204"/>
              </a:rPr>
              <a:t>Page</a:t>
            </a:r>
            <a:endParaRPr sz="3200" dirty="0">
              <a:latin typeface="Arial" panose="020B0604020202020204"/>
              <a:cs typeface="Arial" panose="020B0604020202020204"/>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4800600" y="2286000"/>
            <a:ext cx="4114800" cy="423384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00130" y="1718459"/>
            <a:ext cx="4171870" cy="5027103"/>
          </a:xfrm>
          <a:prstGeom prst="rect">
            <a:avLst/>
          </a:prstGeom>
        </p:spPr>
      </p:pic>
      <p:sp>
        <p:nvSpPr>
          <p:cNvPr id="16" name="TextBox 15"/>
          <p:cNvSpPr txBox="1"/>
          <p:nvPr/>
        </p:nvSpPr>
        <p:spPr>
          <a:xfrm>
            <a:off x="409575" y="1452235"/>
            <a:ext cx="1783798" cy="276999"/>
          </a:xfrm>
          <a:prstGeom prst="rect">
            <a:avLst/>
          </a:prstGeom>
          <a:noFill/>
        </p:spPr>
        <p:txBody>
          <a:bodyPr wrap="square" rtlCol="0">
            <a:spAutoFit/>
          </a:bodyPr>
          <a:lstStyle/>
          <a:p>
            <a:r>
              <a:rPr lang="en-US" sz="1200" dirty="0"/>
              <a:t>Top of the page</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85750" cy="533400"/>
          </a:xfrm>
          <a:prstGeom prst="rect">
            <a:avLst/>
          </a:prstGeom>
          <a:blipFill>
            <a:blip r:embed="rId1" cstate="print"/>
            <a:stretch>
              <a:fillRect/>
            </a:stretch>
          </a:blipFill>
        </p:spPr>
        <p:txBody>
          <a:bodyPr wrap="square" lIns="0" tIns="0" rIns="0" bIns="0" rtlCol="0"/>
          <a:lstStyle/>
          <a:p/>
        </p:txBody>
      </p:sp>
      <p:grpSp>
        <p:nvGrpSpPr>
          <p:cNvPr id="3" name="object 3"/>
          <p:cNvGrpSpPr/>
          <p:nvPr/>
        </p:nvGrpSpPr>
        <p:grpSpPr>
          <a:xfrm>
            <a:off x="131762" y="63"/>
            <a:ext cx="9012555" cy="546100"/>
            <a:chOff x="131762" y="63"/>
            <a:chExt cx="9012555" cy="546100"/>
          </a:xfrm>
        </p:grpSpPr>
        <p:sp>
          <p:nvSpPr>
            <p:cNvPr id="4" name="object 4"/>
            <p:cNvSpPr/>
            <p:nvPr/>
          </p:nvSpPr>
          <p:spPr>
            <a:xfrm>
              <a:off x="412750" y="134937"/>
              <a:ext cx="8731250" cy="27463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409575" y="63"/>
              <a:ext cx="278130" cy="271780"/>
            </a:xfrm>
            <a:custGeom>
              <a:avLst/>
              <a:gdLst/>
              <a:ahLst/>
              <a:cxnLst/>
              <a:rect l="l" t="t" r="r" b="b"/>
              <a:pathLst>
                <a:path w="278130" h="271780">
                  <a:moveTo>
                    <a:pt x="138112" y="134874"/>
                  </a:moveTo>
                  <a:lnTo>
                    <a:pt x="0" y="134874"/>
                  </a:lnTo>
                  <a:lnTo>
                    <a:pt x="0" y="271399"/>
                  </a:lnTo>
                  <a:lnTo>
                    <a:pt x="138112" y="271399"/>
                  </a:lnTo>
                  <a:lnTo>
                    <a:pt x="138112" y="134874"/>
                  </a:lnTo>
                  <a:close/>
                </a:path>
                <a:path w="278130" h="271780">
                  <a:moveTo>
                    <a:pt x="277812" y="0"/>
                  </a:moveTo>
                  <a:lnTo>
                    <a:pt x="138112" y="0"/>
                  </a:lnTo>
                  <a:lnTo>
                    <a:pt x="138112" y="134874"/>
                  </a:lnTo>
                  <a:lnTo>
                    <a:pt x="277812" y="134874"/>
                  </a:lnTo>
                  <a:lnTo>
                    <a:pt x="277812" y="0"/>
                  </a:lnTo>
                  <a:close/>
                </a:path>
              </a:pathLst>
            </a:custGeom>
            <a:solidFill>
              <a:srgbClr val="CEE6F9"/>
            </a:solidFill>
          </p:spPr>
          <p:txBody>
            <a:bodyPr wrap="square" lIns="0" tIns="0" rIns="0" bIns="0" rtlCol="0"/>
            <a:lstStyle/>
            <a:p/>
          </p:txBody>
        </p:sp>
        <p:sp>
          <p:nvSpPr>
            <p:cNvPr id="6" name="object 6"/>
            <p:cNvSpPr/>
            <p:nvPr/>
          </p:nvSpPr>
          <p:spPr>
            <a:xfrm>
              <a:off x="547687" y="134937"/>
              <a:ext cx="139700" cy="141605"/>
            </a:xfrm>
            <a:custGeom>
              <a:avLst/>
              <a:gdLst/>
              <a:ahLst/>
              <a:cxnLst/>
              <a:rect l="l" t="t" r="r" b="b"/>
              <a:pathLst>
                <a:path w="139700" h="141604">
                  <a:moveTo>
                    <a:pt x="139700" y="0"/>
                  </a:moveTo>
                  <a:lnTo>
                    <a:pt x="0" y="0"/>
                  </a:lnTo>
                  <a:lnTo>
                    <a:pt x="0" y="141287"/>
                  </a:lnTo>
                  <a:lnTo>
                    <a:pt x="139700" y="141287"/>
                  </a:lnTo>
                  <a:lnTo>
                    <a:pt x="139700" y="0"/>
                  </a:lnTo>
                  <a:close/>
                </a:path>
              </a:pathLst>
            </a:custGeom>
            <a:solidFill>
              <a:srgbClr val="9FCFF6"/>
            </a:solidFill>
          </p:spPr>
          <p:txBody>
            <a:bodyPr wrap="square" lIns="0" tIns="0" rIns="0" bIns="0" rtlCol="0"/>
            <a:lstStyle/>
            <a:p/>
          </p:txBody>
        </p:sp>
        <p:sp>
          <p:nvSpPr>
            <p:cNvPr id="7" name="object 7"/>
            <p:cNvSpPr/>
            <p:nvPr/>
          </p:nvSpPr>
          <p:spPr>
            <a:xfrm>
              <a:off x="274637" y="274637"/>
              <a:ext cx="136525" cy="135255"/>
            </a:xfrm>
            <a:custGeom>
              <a:avLst/>
              <a:gdLst/>
              <a:ahLst/>
              <a:cxnLst/>
              <a:rect l="l" t="t" r="r" b="b"/>
              <a:pathLst>
                <a:path w="136525" h="135254">
                  <a:moveTo>
                    <a:pt x="0" y="134937"/>
                  </a:moveTo>
                  <a:lnTo>
                    <a:pt x="136525" y="134937"/>
                  </a:lnTo>
                  <a:lnTo>
                    <a:pt x="136525" y="0"/>
                  </a:lnTo>
                  <a:lnTo>
                    <a:pt x="0" y="0"/>
                  </a:lnTo>
                  <a:lnTo>
                    <a:pt x="0" y="134937"/>
                  </a:lnTo>
                  <a:close/>
                </a:path>
              </a:pathLst>
            </a:custGeom>
            <a:solidFill>
              <a:srgbClr val="CEE6F9"/>
            </a:solidFill>
          </p:spPr>
          <p:txBody>
            <a:bodyPr wrap="square" lIns="0" tIns="0" rIns="0" bIns="0" rtlCol="0"/>
            <a:lstStyle/>
            <a:p/>
          </p:txBody>
        </p:sp>
        <p:sp>
          <p:nvSpPr>
            <p:cNvPr id="8" name="object 8"/>
            <p:cNvSpPr/>
            <p:nvPr/>
          </p:nvSpPr>
          <p:spPr>
            <a:xfrm>
              <a:off x="131762" y="136588"/>
              <a:ext cx="141605" cy="138430"/>
            </a:xfrm>
            <a:custGeom>
              <a:avLst/>
              <a:gdLst/>
              <a:ahLst/>
              <a:cxnLst/>
              <a:rect l="l" t="t" r="r" b="b"/>
              <a:pathLst>
                <a:path w="141604" h="138429">
                  <a:moveTo>
                    <a:pt x="141287" y="0"/>
                  </a:moveTo>
                  <a:lnTo>
                    <a:pt x="0" y="0"/>
                  </a:lnTo>
                  <a:lnTo>
                    <a:pt x="0" y="138112"/>
                  </a:lnTo>
                  <a:lnTo>
                    <a:pt x="141287" y="138112"/>
                  </a:lnTo>
                  <a:lnTo>
                    <a:pt x="141287" y="0"/>
                  </a:lnTo>
                  <a:close/>
                </a:path>
              </a:pathLst>
            </a:custGeom>
            <a:solidFill>
              <a:srgbClr val="093961"/>
            </a:solidFill>
          </p:spPr>
          <p:txBody>
            <a:bodyPr wrap="square" lIns="0" tIns="0" rIns="0" bIns="0" rtlCol="0"/>
            <a:lstStyle/>
            <a:p/>
          </p:txBody>
        </p:sp>
        <p:sp>
          <p:nvSpPr>
            <p:cNvPr id="9" name="object 9"/>
            <p:cNvSpPr/>
            <p:nvPr/>
          </p:nvSpPr>
          <p:spPr>
            <a:xfrm>
              <a:off x="274637" y="271462"/>
              <a:ext cx="273050" cy="274955"/>
            </a:xfrm>
            <a:custGeom>
              <a:avLst/>
              <a:gdLst/>
              <a:ahLst/>
              <a:cxnLst/>
              <a:rect l="l" t="t" r="r" b="b"/>
              <a:pathLst>
                <a:path w="273050" h="274955">
                  <a:moveTo>
                    <a:pt x="273050" y="0"/>
                  </a:moveTo>
                  <a:lnTo>
                    <a:pt x="134937" y="0"/>
                  </a:lnTo>
                  <a:lnTo>
                    <a:pt x="134937" y="138112"/>
                  </a:lnTo>
                  <a:lnTo>
                    <a:pt x="0" y="138112"/>
                  </a:lnTo>
                  <a:lnTo>
                    <a:pt x="0" y="274637"/>
                  </a:lnTo>
                  <a:lnTo>
                    <a:pt x="136525" y="274637"/>
                  </a:lnTo>
                  <a:lnTo>
                    <a:pt x="136525" y="138112"/>
                  </a:lnTo>
                  <a:lnTo>
                    <a:pt x="273050" y="138112"/>
                  </a:lnTo>
                  <a:lnTo>
                    <a:pt x="273050" y="0"/>
                  </a:lnTo>
                  <a:close/>
                </a:path>
              </a:pathLst>
            </a:custGeom>
            <a:solidFill>
              <a:srgbClr val="9FCFF6"/>
            </a:solidFill>
          </p:spPr>
          <p:txBody>
            <a:bodyPr wrap="square" lIns="0" tIns="0" rIns="0" bIns="0" rtlCol="0"/>
            <a:lstStyle/>
            <a:p/>
          </p:txBody>
        </p:sp>
      </p:grpSp>
      <p:sp>
        <p:nvSpPr>
          <p:cNvPr id="10" name="object 10"/>
          <p:cNvSpPr txBox="1">
            <a:spLocks noGrp="1"/>
          </p:cNvSpPr>
          <p:nvPr>
            <p:ph type="title"/>
          </p:nvPr>
        </p:nvSpPr>
        <p:spPr>
          <a:xfrm>
            <a:off x="1764506" y="446972"/>
            <a:ext cx="5638800" cy="696595"/>
          </a:xfrm>
          <a:prstGeom prst="rect">
            <a:avLst/>
          </a:prstGeom>
        </p:spPr>
        <p:txBody>
          <a:bodyPr vert="horz" wrap="square" lIns="0" tIns="13335" rIns="0" bIns="0" rtlCol="0">
            <a:spAutoFit/>
          </a:bodyPr>
          <a:lstStyle/>
          <a:p>
            <a:pPr marL="12700" algn="ctr">
              <a:lnSpc>
                <a:spcPct val="100000"/>
              </a:lnSpc>
              <a:spcBef>
                <a:spcPts val="105"/>
              </a:spcBef>
            </a:pPr>
            <a:r>
              <a:rPr spc="-5" dirty="0"/>
              <a:t>Front-end</a:t>
            </a:r>
            <a:endParaRPr spc="-5" dirty="0"/>
          </a:p>
        </p:txBody>
      </p:sp>
      <p:sp>
        <p:nvSpPr>
          <p:cNvPr id="11" name="object 11"/>
          <p:cNvSpPr txBox="1"/>
          <p:nvPr/>
        </p:nvSpPr>
        <p:spPr>
          <a:xfrm>
            <a:off x="270545" y="838886"/>
            <a:ext cx="2714625" cy="505908"/>
          </a:xfrm>
          <a:prstGeom prst="rect">
            <a:avLst/>
          </a:prstGeom>
        </p:spPr>
        <p:txBody>
          <a:bodyPr vert="horz" wrap="square" lIns="0" tIns="13335" rIns="0" bIns="0" rtlCol="0">
            <a:spAutoFit/>
          </a:bodyPr>
          <a:lstStyle/>
          <a:p>
            <a:pPr marL="12700">
              <a:lnSpc>
                <a:spcPct val="100000"/>
              </a:lnSpc>
              <a:spcBef>
                <a:spcPts val="105"/>
              </a:spcBef>
              <a:buClr>
                <a:srgbClr val="093961"/>
              </a:buClr>
              <a:buSzPct val="75000"/>
              <a:tabLst>
                <a:tab pos="355600" algn="l"/>
              </a:tabLst>
            </a:pPr>
            <a:r>
              <a:rPr lang="en-US" sz="3200" spc="-5" dirty="0">
                <a:latin typeface="Arial" panose="020B0604020202020204"/>
                <a:cs typeface="Arial" panose="020B0604020202020204"/>
              </a:rPr>
              <a:t>Contact </a:t>
            </a:r>
            <a:r>
              <a:rPr sz="3200" spc="-5" dirty="0">
                <a:latin typeface="Arial" panose="020B0604020202020204"/>
                <a:cs typeface="Arial" panose="020B0604020202020204"/>
              </a:rPr>
              <a:t>Page</a:t>
            </a:r>
            <a:endParaRPr sz="3200" dirty="0">
              <a:latin typeface="Arial" panose="020B0604020202020204"/>
              <a:cs typeface="Arial" panose="020B0604020202020204"/>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131762" y="1774106"/>
            <a:ext cx="5369627" cy="4530097"/>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3815" y="3200400"/>
            <a:ext cx="4191001" cy="3352276"/>
          </a:xfrm>
          <a:prstGeom prst="rect">
            <a:avLst/>
          </a:prstGeom>
        </p:spPr>
      </p:pic>
      <p:sp>
        <p:nvSpPr>
          <p:cNvPr id="17" name="TextBox 16"/>
          <p:cNvSpPr txBox="1"/>
          <p:nvPr/>
        </p:nvSpPr>
        <p:spPr>
          <a:xfrm>
            <a:off x="270545" y="1309267"/>
            <a:ext cx="1836561" cy="338554"/>
          </a:xfrm>
          <a:prstGeom prst="rect">
            <a:avLst/>
          </a:prstGeom>
          <a:noFill/>
        </p:spPr>
        <p:txBody>
          <a:bodyPr wrap="square" rtlCol="0">
            <a:spAutoFit/>
          </a:bodyPr>
          <a:lstStyle/>
          <a:p>
            <a:r>
              <a:rPr lang="en-US" sz="1600" dirty="0"/>
              <a:t>Top of the page</a:t>
            </a:r>
            <a:endParaRPr lang="en-US" sz="1600" dirty="0"/>
          </a:p>
        </p:txBody>
      </p:sp>
      <p:sp>
        <p:nvSpPr>
          <p:cNvPr id="18" name="TextBox 17"/>
          <p:cNvSpPr txBox="1"/>
          <p:nvPr/>
        </p:nvSpPr>
        <p:spPr>
          <a:xfrm>
            <a:off x="5715000" y="2813447"/>
            <a:ext cx="1828800" cy="615553"/>
          </a:xfrm>
          <a:prstGeom prst="rect">
            <a:avLst/>
          </a:prstGeom>
          <a:noFill/>
        </p:spPr>
        <p:txBody>
          <a:bodyPr wrap="square" rtlCol="0">
            <a:spAutoFit/>
          </a:bodyPr>
          <a:lstStyle/>
          <a:p>
            <a:r>
              <a:rPr lang="en-US" sz="1600" dirty="0"/>
              <a:t>Rest of the page</a:t>
            </a:r>
            <a:endParaRPr lang="en-US" sz="1600"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Data Base</a:t>
            </a:r>
            <a:endParaRPr lang="en-US" dirty="0"/>
          </a:p>
        </p:txBody>
      </p:sp>
      <p:pic>
        <p:nvPicPr>
          <p:cNvPr id="5" name="Picture 4" descr="E:\AYA\Web\Yat Project\DataBaseDesign.PNGDataBaseDesign"/>
          <p:cNvPicPr>
            <a:picLocks noChangeAspect="1"/>
          </p:cNvPicPr>
          <p:nvPr/>
        </p:nvPicPr>
        <p:blipFill>
          <a:blip r:embed="rId1"/>
          <a:srcRect/>
          <a:stretch>
            <a:fillRect/>
          </a:stretch>
        </p:blipFill>
        <p:spPr>
          <a:xfrm>
            <a:off x="1093470" y="1804035"/>
            <a:ext cx="6536055" cy="5005705"/>
          </a:xfrm>
          <a:prstGeom prst="rect">
            <a:avLst/>
          </a:prstGeom>
        </p:spPr>
      </p:pic>
      <p:sp>
        <p:nvSpPr>
          <p:cNvPr id="6" name="TextBox 5"/>
          <p:cNvSpPr txBox="1"/>
          <p:nvPr/>
        </p:nvSpPr>
        <p:spPr>
          <a:xfrm>
            <a:off x="1093470" y="1434673"/>
            <a:ext cx="1905000" cy="368300"/>
          </a:xfrm>
          <a:prstGeom prst="rect">
            <a:avLst/>
          </a:prstGeom>
          <a:noFill/>
        </p:spPr>
        <p:txBody>
          <a:bodyPr wrap="square" rtlCol="0">
            <a:spAutoFit/>
          </a:bodyPr>
          <a:lstStyle/>
          <a:p>
            <a:r>
              <a:rPr lang="en-US" dirty="0"/>
              <a:t>Database design</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2202</Words>
  <Application>WPS Presentation</Application>
  <PresentationFormat>On-screen Show (4:3)</PresentationFormat>
  <Paragraphs>141</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Arial</vt:lpstr>
      <vt:lpstr>SimSun</vt:lpstr>
      <vt:lpstr>Wingdings</vt:lpstr>
      <vt:lpstr>Arial</vt:lpstr>
      <vt:lpstr>Calibri</vt:lpstr>
      <vt:lpstr>Microsoft YaHei</vt:lpstr>
      <vt:lpstr>Arial Unicode MS</vt:lpstr>
      <vt:lpstr>Office Theme</vt:lpstr>
      <vt:lpstr>Hotel Reservation</vt:lpstr>
      <vt:lpstr>Team Work</vt:lpstr>
      <vt:lpstr>About the project</vt:lpstr>
      <vt:lpstr>Front-end</vt:lpstr>
      <vt:lpstr>Front-end</vt:lpstr>
      <vt:lpstr>Front-end</vt:lpstr>
      <vt:lpstr>Front-end</vt:lpstr>
      <vt:lpstr>Front-end</vt:lpstr>
      <vt:lpstr>Data Base</vt:lpstr>
      <vt:lpstr>Backend-end</vt:lpstr>
      <vt:lpstr>Back-end</vt:lpstr>
      <vt:lpstr>Back-end</vt:lpstr>
      <vt:lpstr>Back-end</vt:lpstr>
      <vt:lpstr>Back-end</vt:lpstr>
      <vt:lpstr>Back-end</vt:lpstr>
      <vt:lpstr>Back-end</vt:lpstr>
      <vt:lpstr>Back-end</vt:lpstr>
      <vt:lpstr>Back-end</vt:lpstr>
      <vt:lpstr>Back-end</vt:lpstr>
      <vt:lpstr>Back-end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Reservation</dc:title>
  <dc:creator>Rania Mostafa</dc:creator>
  <cp:lastModifiedBy>Aya</cp:lastModifiedBy>
  <cp:revision>23</cp:revision>
  <dcterms:created xsi:type="dcterms:W3CDTF">2020-10-26T16:23:00Z</dcterms:created>
  <dcterms:modified xsi:type="dcterms:W3CDTF">2020-11-08T18:01:23Z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2020-10-23T00:00:00Z</vt:filetime>
  </property>
  <property fmtid="{D5CDD505-2E9C-101B-9397-08002B2CF9AE}" pid="3" name="Creator">
    <vt:lpwstr>Microsoft® Office PowerPoint® 2007</vt:lpwstr>
  </property>
  <property fmtid="{D5CDD505-2E9C-101B-9397-08002B2CF9AE}" pid="4" name="LastSaved">
    <vt:filetime>2020-10-25T00:00:00Z</vt:filetime>
  </property>
  <property fmtid="{D5CDD505-2E9C-101B-9397-08002B2CF9AE}" pid="5" name="ContentTypeId">
    <vt:lpwstr>0x010100BA25D871165710489331F0777ADA43F6</vt:lpwstr>
  </property>
  <property fmtid="{D5CDD505-2E9C-101B-9397-08002B2CF9AE}" pid="6" name="KSOProductBuildVer">
    <vt:lpwstr>1033-11.2.0.9739</vt:lpwstr>
  </property>
</Properties>
</file>